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2"/>
  </p:notesMasterIdLst>
  <p:sldIdLst>
    <p:sldId id="511" r:id="rId2"/>
    <p:sldId id="513" r:id="rId3"/>
    <p:sldId id="510" r:id="rId4"/>
    <p:sldId id="514" r:id="rId5"/>
    <p:sldId id="566" r:id="rId6"/>
    <p:sldId id="516" r:id="rId7"/>
    <p:sldId id="465" r:id="rId8"/>
    <p:sldId id="466" r:id="rId9"/>
    <p:sldId id="468" r:id="rId10"/>
    <p:sldId id="469" r:id="rId11"/>
    <p:sldId id="470" r:id="rId12"/>
    <p:sldId id="471" r:id="rId13"/>
    <p:sldId id="472" r:id="rId14"/>
    <p:sldId id="473" r:id="rId15"/>
    <p:sldId id="475" r:id="rId16"/>
    <p:sldId id="476" r:id="rId17"/>
    <p:sldId id="477" r:id="rId18"/>
    <p:sldId id="479" r:id="rId19"/>
    <p:sldId id="480" r:id="rId20"/>
    <p:sldId id="481" r:id="rId21"/>
    <p:sldId id="484" r:id="rId22"/>
    <p:sldId id="485" r:id="rId23"/>
    <p:sldId id="517" r:id="rId24"/>
    <p:sldId id="518" r:id="rId25"/>
    <p:sldId id="487" r:id="rId26"/>
    <p:sldId id="519" r:id="rId27"/>
    <p:sldId id="488" r:id="rId28"/>
    <p:sldId id="489" r:id="rId29"/>
    <p:sldId id="491" r:id="rId30"/>
    <p:sldId id="492" r:id="rId31"/>
    <p:sldId id="493" r:id="rId32"/>
    <p:sldId id="494" r:id="rId33"/>
    <p:sldId id="495" r:id="rId34"/>
    <p:sldId id="496" r:id="rId35"/>
    <p:sldId id="497" r:id="rId36"/>
    <p:sldId id="520" r:id="rId37"/>
    <p:sldId id="506" r:id="rId38"/>
    <p:sldId id="521" r:id="rId39"/>
    <p:sldId id="500" r:id="rId40"/>
    <p:sldId id="501" r:id="rId41"/>
    <p:sldId id="522" r:id="rId42"/>
    <p:sldId id="502" r:id="rId43"/>
    <p:sldId id="503" r:id="rId44"/>
    <p:sldId id="325" r:id="rId45"/>
    <p:sldId id="326" r:id="rId46"/>
    <p:sldId id="327" r:id="rId47"/>
    <p:sldId id="328" r:id="rId48"/>
    <p:sldId id="329" r:id="rId49"/>
    <p:sldId id="330" r:id="rId50"/>
    <p:sldId id="331" r:id="rId51"/>
    <p:sldId id="332" r:id="rId52"/>
    <p:sldId id="333" r:id="rId53"/>
    <p:sldId id="334"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2" r:id="rId69"/>
    <p:sldId id="523" r:id="rId70"/>
    <p:sldId id="525" r:id="rId71"/>
    <p:sldId id="526" r:id="rId72"/>
    <p:sldId id="527" r:id="rId73"/>
    <p:sldId id="528" r:id="rId74"/>
    <p:sldId id="529" r:id="rId75"/>
    <p:sldId id="530" r:id="rId76"/>
    <p:sldId id="572" r:id="rId77"/>
    <p:sldId id="573" r:id="rId78"/>
    <p:sldId id="531" r:id="rId79"/>
    <p:sldId id="532" r:id="rId80"/>
    <p:sldId id="533" r:id="rId81"/>
    <p:sldId id="567" r:id="rId82"/>
    <p:sldId id="534" r:id="rId83"/>
    <p:sldId id="535" r:id="rId84"/>
    <p:sldId id="536" r:id="rId85"/>
    <p:sldId id="537" r:id="rId86"/>
    <p:sldId id="538" r:id="rId87"/>
    <p:sldId id="539" r:id="rId88"/>
    <p:sldId id="540" r:id="rId89"/>
    <p:sldId id="541" r:id="rId90"/>
    <p:sldId id="542" r:id="rId91"/>
    <p:sldId id="569" r:id="rId92"/>
    <p:sldId id="543" r:id="rId93"/>
    <p:sldId id="544" r:id="rId94"/>
    <p:sldId id="545" r:id="rId95"/>
    <p:sldId id="546" r:id="rId96"/>
    <p:sldId id="547" r:id="rId97"/>
    <p:sldId id="548" r:id="rId98"/>
    <p:sldId id="549" r:id="rId99"/>
    <p:sldId id="550" r:id="rId100"/>
    <p:sldId id="551" r:id="rId101"/>
    <p:sldId id="552" r:id="rId102"/>
    <p:sldId id="571" r:id="rId103"/>
    <p:sldId id="553" r:id="rId104"/>
    <p:sldId id="554" r:id="rId105"/>
    <p:sldId id="555" r:id="rId106"/>
    <p:sldId id="556" r:id="rId107"/>
    <p:sldId id="557" r:id="rId108"/>
    <p:sldId id="558" r:id="rId109"/>
    <p:sldId id="559" r:id="rId110"/>
    <p:sldId id="560" r:id="rId111"/>
    <p:sldId id="561" r:id="rId112"/>
    <p:sldId id="562" r:id="rId113"/>
    <p:sldId id="563" r:id="rId114"/>
    <p:sldId id="564" r:id="rId115"/>
    <p:sldId id="574" r:id="rId116"/>
    <p:sldId id="575" r:id="rId117"/>
    <p:sldId id="354" r:id="rId118"/>
    <p:sldId id="355" r:id="rId119"/>
    <p:sldId id="579" r:id="rId120"/>
    <p:sldId id="580" r:id="rId121"/>
    <p:sldId id="581" r:id="rId122"/>
    <p:sldId id="358" r:id="rId123"/>
    <p:sldId id="507" r:id="rId124"/>
    <p:sldId id="702" r:id="rId125"/>
    <p:sldId id="582" r:id="rId126"/>
    <p:sldId id="583" r:id="rId127"/>
    <p:sldId id="584" r:id="rId128"/>
    <p:sldId id="585" r:id="rId129"/>
    <p:sldId id="586" r:id="rId130"/>
    <p:sldId id="587" r:id="rId131"/>
    <p:sldId id="703" r:id="rId132"/>
    <p:sldId id="704" r:id="rId133"/>
    <p:sldId id="588" r:id="rId134"/>
    <p:sldId id="589" r:id="rId135"/>
    <p:sldId id="590" r:id="rId136"/>
    <p:sldId id="591" r:id="rId137"/>
    <p:sldId id="592" r:id="rId138"/>
    <p:sldId id="593" r:id="rId139"/>
    <p:sldId id="605" r:id="rId140"/>
    <p:sldId id="613" r:id="rId141"/>
    <p:sldId id="614" r:id="rId142"/>
    <p:sldId id="615" r:id="rId143"/>
    <p:sldId id="616" r:id="rId144"/>
    <p:sldId id="617" r:id="rId145"/>
    <p:sldId id="606" r:id="rId146"/>
    <p:sldId id="607" r:id="rId147"/>
    <p:sldId id="608" r:id="rId148"/>
    <p:sldId id="609" r:id="rId149"/>
    <p:sldId id="610" r:id="rId150"/>
    <p:sldId id="611" r:id="rId151"/>
    <p:sldId id="612" r:id="rId152"/>
    <p:sldId id="387" r:id="rId153"/>
    <p:sldId id="388" r:id="rId154"/>
    <p:sldId id="389" r:id="rId155"/>
    <p:sldId id="688" r:id="rId156"/>
    <p:sldId id="689" r:id="rId157"/>
    <p:sldId id="618" r:id="rId158"/>
    <p:sldId id="619" r:id="rId159"/>
    <p:sldId id="620" r:id="rId160"/>
    <p:sldId id="621" r:id="rId161"/>
    <p:sldId id="622" r:id="rId162"/>
    <p:sldId id="623" r:id="rId163"/>
    <p:sldId id="624" r:id="rId164"/>
    <p:sldId id="705" r:id="rId165"/>
    <p:sldId id="706" r:id="rId166"/>
    <p:sldId id="693" r:id="rId167"/>
    <p:sldId id="625" r:id="rId168"/>
    <p:sldId id="626" r:id="rId169"/>
    <p:sldId id="628" r:id="rId170"/>
    <p:sldId id="629" r:id="rId171"/>
    <p:sldId id="630" r:id="rId172"/>
    <p:sldId id="631" r:id="rId173"/>
    <p:sldId id="632" r:id="rId174"/>
    <p:sldId id="633" r:id="rId175"/>
    <p:sldId id="634" r:id="rId176"/>
    <p:sldId id="636" r:id="rId177"/>
    <p:sldId id="638" r:id="rId178"/>
    <p:sldId id="639" r:id="rId179"/>
    <p:sldId id="641" r:id="rId180"/>
    <p:sldId id="642" r:id="rId181"/>
    <p:sldId id="644" r:id="rId182"/>
    <p:sldId id="646" r:id="rId183"/>
    <p:sldId id="707" r:id="rId184"/>
    <p:sldId id="647" r:id="rId185"/>
    <p:sldId id="649" r:id="rId186"/>
    <p:sldId id="651" r:id="rId187"/>
    <p:sldId id="652" r:id="rId188"/>
    <p:sldId id="696" r:id="rId189"/>
    <p:sldId id="654" r:id="rId190"/>
    <p:sldId id="699" r:id="rId191"/>
    <p:sldId id="655" r:id="rId192"/>
    <p:sldId id="700" r:id="rId193"/>
    <p:sldId id="656" r:id="rId194"/>
    <p:sldId id="657" r:id="rId195"/>
    <p:sldId id="658" r:id="rId196"/>
    <p:sldId id="659" r:id="rId197"/>
    <p:sldId id="660" r:id="rId198"/>
    <p:sldId id="662" r:id="rId199"/>
    <p:sldId id="663" r:id="rId200"/>
    <p:sldId id="664" r:id="rId201"/>
    <p:sldId id="665" r:id="rId202"/>
    <p:sldId id="666" r:id="rId203"/>
    <p:sldId id="667" r:id="rId204"/>
    <p:sldId id="668" r:id="rId205"/>
    <p:sldId id="669" r:id="rId206"/>
    <p:sldId id="670" r:id="rId207"/>
    <p:sldId id="671" r:id="rId208"/>
    <p:sldId id="672" r:id="rId209"/>
    <p:sldId id="673" r:id="rId210"/>
    <p:sldId id="674" r:id="rId211"/>
    <p:sldId id="676" r:id="rId212"/>
    <p:sldId id="677" r:id="rId213"/>
    <p:sldId id="679" r:id="rId214"/>
    <p:sldId id="681" r:id="rId215"/>
    <p:sldId id="708" r:id="rId216"/>
    <p:sldId id="682" r:id="rId217"/>
    <p:sldId id="683" r:id="rId218"/>
    <p:sldId id="684" r:id="rId219"/>
    <p:sldId id="685" r:id="rId220"/>
    <p:sldId id="687" r:id="rId22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0000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52" d="100"/>
          <a:sy n="52" d="100"/>
        </p:scale>
        <p:origin x="-1224" y="-6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slide" Target="slides/slide215.xml" /><Relationship Id="rId211" Type="http://schemas.openxmlformats.org/officeDocument/2006/relationships/slide" Target="slides/slide210.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notesMaster" Target="notesMasters/notesMaster1.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slide" Target="slides/slide216.xml"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slide" Target="slides/slide211.xml"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slide" Target="slides/slide212.xml" /><Relationship Id="rId218" Type="http://schemas.openxmlformats.org/officeDocument/2006/relationships/slide" Target="slides/slide217.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slide" Target="slides/slide218.xml" /><Relationship Id="rId3" Type="http://schemas.openxmlformats.org/officeDocument/2006/relationships/slide" Target="slides/slide2.xml" /><Relationship Id="rId214" Type="http://schemas.openxmlformats.org/officeDocument/2006/relationships/slide" Target="slides/slide213.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slide" Target="slides/slide219.xml"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slide" Target="slides/slide209.xml" /><Relationship Id="rId215" Type="http://schemas.openxmlformats.org/officeDocument/2006/relationships/slide" Target="slides/slide214.xml"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slide" Target="slides/slide220.xml"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7973074D-2DAB-4032-9F19-082B702F71A3}" type="datetimeFigureOut">
              <a:rPr lang="en-US"/>
              <a:pPr>
                <a:defRPr/>
              </a:pPr>
              <a:t>5/16/2022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B2E044C4-7C33-4CDC-84CB-E2F39549C208}" type="slidenum">
              <a:rPr lang="en-US" altLang="en-US"/>
              <a:pPr/>
              <a:t>‹#›</a:t>
            </a:fld>
            <a:endParaRPr lang="en-US" altLang="en-US"/>
          </a:p>
        </p:txBody>
      </p:sp>
    </p:spTree>
    <p:extLst>
      <p:ext uri="{BB962C8B-B14F-4D97-AF65-F5344CB8AC3E}">
        <p14:creationId xmlns:p14="http://schemas.microsoft.com/office/powerpoint/2010/main" val="2768714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5F8C5-FE19-4C12-8A64-ADD9208C80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998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ln>
            <a:miter lim="800000"/>
            <a:headEnd/>
            <a:tailEnd/>
          </a:ln>
        </p:spPr>
        <p:txBody>
          <a:bodyPr/>
          <a:lstStyle/>
          <a:p>
            <a:fld id="{32C60BC1-B73D-485A-90F6-199CC93A99DF}" type="slidenum">
              <a:rPr lang="en-US" altLang="en-US"/>
              <a:pPr/>
              <a:t>18</a:t>
            </a:fld>
            <a:endParaRPr lang="en-US" altLang="en-US"/>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17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ln>
            <a:miter lim="800000"/>
            <a:headEnd/>
            <a:tailEnd/>
          </a:ln>
        </p:spPr>
        <p:txBody>
          <a:bodyPr/>
          <a:lstStyle/>
          <a:p>
            <a:fld id="{8AB9DAD7-EF0D-46FC-AAB4-AE81F080934B}" type="slidenum">
              <a:rPr lang="en-US" altLang="en-US"/>
              <a:pPr/>
              <a:t>19</a:t>
            </a:fld>
            <a:endParaRPr lang="en-US" altLang="en-US"/>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a:lstStyle/>
          <a:p>
            <a:fld id="{2D9CF294-E24D-4E2D-951E-6B4373968971}" type="slidenum">
              <a:rPr lang="en-US" altLang="en-US"/>
              <a:pPr/>
              <a:t>20</a:t>
            </a:fld>
            <a:endParaRPr lang="en-US" altLang="en-US"/>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a:lstStyle/>
          <a:p>
            <a:fld id="{C635BE13-993A-465E-BAD4-257A479F1528}" type="slidenum">
              <a:rPr lang="en-US" altLang="en-US"/>
              <a:pPr/>
              <a:t>21</a:t>
            </a:fld>
            <a:endParaRPr lang="en-US" altLang="en-US"/>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ln>
            <a:miter lim="800000"/>
            <a:headEnd/>
            <a:tailEnd/>
          </a:ln>
        </p:spPr>
        <p:txBody>
          <a:bodyPr/>
          <a:lstStyle/>
          <a:p>
            <a:fld id="{7765E391-2C7A-4889-92FC-BA0051998BFB}" type="slidenum">
              <a:rPr lang="en-US" altLang="en-US"/>
              <a:pPr/>
              <a:t>22</a:t>
            </a:fld>
            <a:endParaRPr lang="en-US" alt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a:lstStyle/>
          <a:p>
            <a:fld id="{35F6C7B6-08B3-4290-BB82-2696E49285CC}" type="slidenum">
              <a:rPr lang="en-US" altLang="en-US"/>
              <a:pPr/>
              <a:t>25</a:t>
            </a:fld>
            <a:endParaRPr lang="en-US" alt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ln>
            <a:miter lim="800000"/>
            <a:headEnd/>
            <a:tailEnd/>
          </a:ln>
        </p:spPr>
        <p:txBody>
          <a:bodyPr/>
          <a:lstStyle/>
          <a:p>
            <a:fld id="{14E2EED7-84B8-4D1C-B240-7213DD987CD5}" type="slidenum">
              <a:rPr lang="en-US" altLang="en-US"/>
              <a:pPr/>
              <a:t>26</a:t>
            </a:fld>
            <a:endParaRPr lang="en-US" altLang="en-US"/>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a:lstStyle/>
          <a:p>
            <a:fld id="{07A83D85-A71B-4AD7-BFA3-568931EBA30E}" type="slidenum">
              <a:rPr lang="en-US" altLang="en-US"/>
              <a:pPr/>
              <a:t>27</a:t>
            </a:fld>
            <a:endParaRPr lang="en-US"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ln>
            <a:miter lim="800000"/>
            <a:headEnd/>
            <a:tailEnd/>
          </a:ln>
        </p:spPr>
        <p:txBody>
          <a:bodyPr/>
          <a:lstStyle/>
          <a:p>
            <a:fld id="{A0A213D5-5157-47ED-ACCF-63E1A8C156A8}" type="slidenum">
              <a:rPr lang="en-US" altLang="en-US"/>
              <a:pPr/>
              <a:t>28</a:t>
            </a:fld>
            <a:endParaRPr lang="en-US" altLang="en-US"/>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ln>
            <a:miter lim="800000"/>
            <a:headEnd/>
            <a:tailEnd/>
          </a:ln>
        </p:spPr>
        <p:txBody>
          <a:bodyPr/>
          <a:lstStyle/>
          <a:p>
            <a:fld id="{06112A2F-D7D6-401C-B6ED-2B88CD921898}" type="slidenum">
              <a:rPr lang="en-US" altLang="en-US"/>
              <a:pPr/>
              <a:t>29</a:t>
            </a:fld>
            <a:endParaRPr lang="en-US" altLang="en-US"/>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ln>
            <a:miter lim="800000"/>
            <a:headEnd/>
            <a:tailEnd/>
          </a:ln>
        </p:spPr>
        <p:txBody>
          <a:bodyPr/>
          <a:lstStyle/>
          <a:p>
            <a:fld id="{9F0EE1FF-9353-433C-B41F-58908184589F}" type="slidenum">
              <a:rPr lang="en-US" altLang="en-US"/>
              <a:pPr/>
              <a:t>6</a:t>
            </a:fld>
            <a:endParaRPr lang="en-US" altLang="en-US"/>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ln>
            <a:miter lim="800000"/>
            <a:headEnd/>
            <a:tailEnd/>
          </a:ln>
        </p:spPr>
        <p:txBody>
          <a:bodyPr/>
          <a:lstStyle/>
          <a:p>
            <a:fld id="{81373B4A-B0E7-432A-8648-B771B8B86217}" type="slidenum">
              <a:rPr lang="en-US" altLang="en-US"/>
              <a:pPr/>
              <a:t>30</a:t>
            </a:fld>
            <a:endParaRPr lang="en-US" alt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ln>
            <a:miter lim="800000"/>
            <a:headEnd/>
            <a:tailEnd/>
          </a:ln>
        </p:spPr>
        <p:txBody>
          <a:bodyPr/>
          <a:lstStyle/>
          <a:p>
            <a:fld id="{36EA6659-3CC6-48FF-AC0A-ED527EFD623A}" type="slidenum">
              <a:rPr lang="en-US" altLang="en-US"/>
              <a:pPr/>
              <a:t>31</a:t>
            </a:fld>
            <a:endParaRPr lang="en-US" altLang="en-US"/>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ln>
            <a:miter lim="800000"/>
            <a:headEnd/>
            <a:tailEnd/>
          </a:ln>
        </p:spPr>
        <p:txBody>
          <a:bodyPr/>
          <a:lstStyle/>
          <a:p>
            <a:fld id="{5C553FE2-D9E9-4B8C-A8EC-9BD129585F0C}" type="slidenum">
              <a:rPr lang="en-US" altLang="en-US"/>
              <a:pPr/>
              <a:t>32</a:t>
            </a:fld>
            <a:endParaRPr lang="en-US" altLang="en-US"/>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ln>
            <a:miter lim="800000"/>
            <a:headEnd/>
            <a:tailEnd/>
          </a:ln>
        </p:spPr>
        <p:txBody>
          <a:bodyPr/>
          <a:lstStyle/>
          <a:p>
            <a:fld id="{82CE64CF-1002-4977-AC71-F7FB3ACBC7B7}" type="slidenum">
              <a:rPr lang="en-US" altLang="en-US"/>
              <a:pPr/>
              <a:t>33</a:t>
            </a:fld>
            <a:endParaRPr lang="en-US" altLang="en-US"/>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a:lstStyle/>
          <a:p>
            <a:fld id="{E58204F1-C82A-45D0-8F81-4B278AEEF013}" type="slidenum">
              <a:rPr lang="en-US" altLang="en-US"/>
              <a:pPr/>
              <a:t>34</a:t>
            </a:fld>
            <a:endParaRPr lang="en-US" alt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headEnd/>
            <a:tailEnd/>
          </a:ln>
        </p:spPr>
        <p:txBody>
          <a:bodyPr/>
          <a:lstStyle/>
          <a:p>
            <a:fld id="{E0B45DD9-CBBB-41E6-B2BB-EB2B50F354CE}" type="slidenum">
              <a:rPr lang="en-US" altLang="en-US"/>
              <a:pPr/>
              <a:t>35</a:t>
            </a:fld>
            <a:endParaRPr lang="en-US" altLang="en-US"/>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86877F5D-BE14-4B82-BE79-18601F9B022E}" type="slidenum">
              <a:rPr lang="en-US" altLang="en-US"/>
              <a:pPr/>
              <a:t>39</a:t>
            </a:fld>
            <a:endParaRPr lang="en-US" altLang="en-US"/>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a:lstStyle/>
          <a:p>
            <a:fld id="{37F94D75-5038-4F24-92D9-8F293D2F0873}" type="slidenum">
              <a:rPr lang="en-US" altLang="en-US"/>
              <a:pPr/>
              <a:t>40</a:t>
            </a:fld>
            <a:endParaRPr lang="en-US" altLang="en-US"/>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headEnd/>
            <a:tailEnd/>
          </a:ln>
        </p:spPr>
        <p:txBody>
          <a:bodyPr/>
          <a:lstStyle/>
          <a:p>
            <a:fld id="{DBA15694-C0C3-4AF6-9E13-7313C5D67E2A}" type="slidenum">
              <a:rPr lang="en-US" altLang="en-US"/>
              <a:pPr/>
              <a:t>42</a:t>
            </a:fld>
            <a:endParaRPr lang="en-US" altLang="en-US"/>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7FBCE11D-39EC-4597-91EB-32AD0350CFFA}" type="slidenum">
              <a:rPr lang="en-US" altLang="en-US"/>
              <a:pPr/>
              <a:t>43</a:t>
            </a:fld>
            <a:endParaRPr lang="en-US" altLang="en-US"/>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ln>
            <a:miter lim="800000"/>
            <a:headEnd/>
            <a:tailEnd/>
          </a:ln>
        </p:spPr>
        <p:txBody>
          <a:bodyPr/>
          <a:lstStyle/>
          <a:p>
            <a:fld id="{6B6B32CB-8A6E-42D5-810F-3A324431D8A6}" type="slidenum">
              <a:rPr lang="en-US" altLang="en-US"/>
              <a:pPr/>
              <a:t>7</a:t>
            </a:fld>
            <a:endParaRPr lang="en-US" altLang="en-US"/>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4452" name="Slide Number Placeholder 3"/>
          <p:cNvSpPr>
            <a:spLocks noGrp="1"/>
          </p:cNvSpPr>
          <p:nvPr>
            <p:ph type="sldNum" sz="quarter" idx="5"/>
          </p:nvPr>
        </p:nvSpPr>
        <p:spPr bwMode="auto">
          <a:noFill/>
          <a:ln>
            <a:miter lim="800000"/>
            <a:headEnd/>
            <a:tailEnd/>
          </a:ln>
        </p:spPr>
        <p:txBody>
          <a:bodyPr/>
          <a:lstStyle/>
          <a:p>
            <a:fld id="{D3A66B30-E590-4D13-8CE9-5876BB881301}" type="slidenum">
              <a:rPr lang="en-US" altLang="en-US"/>
              <a:pPr/>
              <a:t>96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6500" name="Slide Number Placeholder 3"/>
          <p:cNvSpPr>
            <a:spLocks noGrp="1"/>
          </p:cNvSpPr>
          <p:nvPr>
            <p:ph type="sldNum" sz="quarter" idx="5"/>
          </p:nvPr>
        </p:nvSpPr>
        <p:spPr bwMode="auto">
          <a:noFill/>
          <a:ln>
            <a:miter lim="800000"/>
            <a:headEnd/>
            <a:tailEnd/>
          </a:ln>
        </p:spPr>
        <p:txBody>
          <a:bodyPr/>
          <a:lstStyle/>
          <a:p>
            <a:fld id="{C7EFEAE8-3F55-4383-B499-FA593B2F88BC}" type="slidenum">
              <a:rPr lang="en-US" altLang="en-US"/>
              <a:pPr/>
              <a:t>97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15716" name="Slide Number Placeholder 3"/>
          <p:cNvSpPr>
            <a:spLocks noGrp="1"/>
          </p:cNvSpPr>
          <p:nvPr>
            <p:ph type="sldNum" sz="quarter" idx="5"/>
          </p:nvPr>
        </p:nvSpPr>
        <p:spPr bwMode="auto">
          <a:noFill/>
          <a:ln>
            <a:miter lim="800000"/>
            <a:headEnd/>
            <a:tailEnd/>
          </a:ln>
        </p:spPr>
        <p:txBody>
          <a:bodyPr/>
          <a:lstStyle/>
          <a:p>
            <a:fld id="{70AA63E4-46D3-406E-B3DB-DC8CFF4E3242}" type="slidenum">
              <a:rPr lang="en-US" altLang="en-US"/>
              <a:pPr/>
              <a:t>106</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CDBFA1-2429-4E1F-BD5A-CCE263EAD304}" type="slidenum">
              <a:rPr lang="en-US" smtClean="0"/>
              <a:t>146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A8CA7B1-E0AD-488E-A701-FCD547DB1A04}" type="slidenum">
              <a:rPr lang="en-US" altLang="en-US" sz="1200" b="0" smtClean="0">
                <a:latin typeface="Times New Roman" pitchFamily="18" charset="0"/>
              </a:rPr>
              <a:pPr/>
              <a:t>155</a:t>
            </a:fld>
            <a:endParaRPr lang="en-US" altLang="en-US" sz="1200" b="0">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81F0679D-E241-474B-8D97-075175638538}" type="slidenum">
              <a:rPr lang="en-US" altLang="en-US" sz="1200" b="0" smtClean="0">
                <a:latin typeface="Times New Roman" pitchFamily="18" charset="0"/>
              </a:rPr>
              <a:pPr/>
              <a:t>157</a:t>
            </a:fld>
            <a:endParaRPr lang="en-US" altLang="en-US" sz="1200" b="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08ADBAE-8999-4CC6-B29A-2EBA1E8A54EC}" type="slidenum">
              <a:rPr lang="en-US" altLang="en-US" sz="1200" b="0" smtClean="0">
                <a:latin typeface="Times New Roman" pitchFamily="18" charset="0"/>
              </a:rPr>
              <a:pPr/>
              <a:t>158</a:t>
            </a:fld>
            <a:endParaRPr lang="en-US" altLang="en-US" sz="1200" b="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5DAB9BEA-DC4F-4574-A245-FD741D6948CA}" type="slidenum">
              <a:rPr lang="en-US" altLang="en-US" sz="1200" b="0" smtClean="0">
                <a:latin typeface="Times New Roman" pitchFamily="18" charset="0"/>
              </a:rPr>
              <a:pPr/>
              <a:t>159</a:t>
            </a:fld>
            <a:endParaRPr lang="en-US" altLang="en-US" sz="1200" b="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3FBA6692-B9FA-4B8A-8302-04DA40EEF4DF}" type="slidenum">
              <a:rPr lang="en-US" altLang="en-US" sz="1200" b="0" smtClean="0">
                <a:latin typeface="Times New Roman" pitchFamily="18" charset="0"/>
              </a:rPr>
              <a:pPr/>
              <a:t>160</a:t>
            </a:fld>
            <a:endParaRPr lang="en-US" altLang="en-US" sz="1200" b="0">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3B14F6C5-F24F-483A-B29E-B9CEED70F4F7}" type="slidenum">
              <a:rPr lang="en-US" altLang="en-US" sz="1200" b="0" smtClean="0">
                <a:latin typeface="Times New Roman" pitchFamily="18" charset="0"/>
              </a:rPr>
              <a:pPr/>
              <a:t>167</a:t>
            </a:fld>
            <a:endParaRPr lang="en-US" altLang="en-US" sz="1200" b="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noFill/>
          <a:ln>
            <a:miter lim="800000"/>
            <a:headEnd/>
            <a:tailEnd/>
          </a:ln>
        </p:spPr>
        <p:txBody>
          <a:bodyPr/>
          <a:lstStyle/>
          <a:p>
            <a:fld id="{9088FA72-5DE8-4FA5-BEA6-080079B52CAD}" type="slidenum">
              <a:rPr lang="en-US" altLang="en-US"/>
              <a:pPr/>
              <a:t>8</a:t>
            </a:fld>
            <a:endParaRPr lang="en-US" altLang="en-US"/>
          </a:p>
        </p:txBody>
      </p:sp>
      <p:sp>
        <p:nvSpPr>
          <p:cNvPr id="9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0114CBEA-66B7-440D-96D1-1D7D47134C75}" type="slidenum">
              <a:rPr lang="en-US" altLang="en-US" sz="1200" b="0" smtClean="0">
                <a:latin typeface="Times New Roman" pitchFamily="18" charset="0"/>
              </a:rPr>
              <a:pPr/>
              <a:t>169</a:t>
            </a:fld>
            <a:endParaRPr lang="en-US" altLang="en-US" sz="1200" b="0">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65FBFAE6-3CA3-4715-B77D-331BAA96DB83}" type="slidenum">
              <a:rPr lang="en-US" altLang="en-US" sz="1200" b="0" smtClean="0">
                <a:latin typeface="Times New Roman" pitchFamily="18" charset="0"/>
              </a:rPr>
              <a:pPr/>
              <a:t>171</a:t>
            </a:fld>
            <a:endParaRPr lang="en-US" altLang="en-US" sz="1200" b="0">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69A417F0-A86D-4C48-9C4C-BF1BA384B129}" type="slidenum">
              <a:rPr lang="en-US" altLang="en-US" sz="1200" b="0" smtClean="0">
                <a:latin typeface="Times New Roman" pitchFamily="18" charset="0"/>
              </a:rPr>
              <a:pPr/>
              <a:t>172</a:t>
            </a:fld>
            <a:endParaRPr lang="en-US" altLang="en-US" sz="1200" b="0">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07D7A51E-DA73-48BD-9D60-103F2BD0A30B}" type="slidenum">
              <a:rPr lang="en-US" altLang="en-US" sz="1200" b="0" smtClean="0">
                <a:latin typeface="Times New Roman" pitchFamily="18" charset="0"/>
              </a:rPr>
              <a:pPr/>
              <a:t>175</a:t>
            </a:fld>
            <a:endParaRPr lang="en-US" altLang="en-US" sz="1200" b="0">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884794D-5434-478E-95EE-239A45DC5185}" type="slidenum">
              <a:rPr lang="en-US" altLang="en-US" sz="1200" b="0" smtClean="0">
                <a:latin typeface="Times New Roman" pitchFamily="18" charset="0"/>
              </a:rPr>
              <a:pPr/>
              <a:t>178</a:t>
            </a:fld>
            <a:endParaRPr lang="en-US" altLang="en-US" sz="1200" b="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1166F7AE-9B8F-4B3E-A365-85FD05FC7CCC}" type="slidenum">
              <a:rPr lang="en-US" altLang="en-US" sz="1200" b="0" smtClean="0">
                <a:latin typeface="Times New Roman" pitchFamily="18" charset="0"/>
              </a:rPr>
              <a:pPr/>
              <a:t>179</a:t>
            </a:fld>
            <a:endParaRPr lang="en-US" altLang="en-US" sz="1200" b="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D6B02F8-EE30-4DA0-A905-5B216ACC7403}" type="slidenum">
              <a:rPr lang="en-US" altLang="en-US" sz="1200" b="0" smtClean="0">
                <a:latin typeface="Times New Roman" pitchFamily="18" charset="0"/>
              </a:rPr>
              <a:pPr/>
              <a:t>183</a:t>
            </a:fld>
            <a:endParaRPr lang="en-US" altLang="en-US" sz="1200" b="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1B543BEB-4895-4829-A1F2-A95E8EDB403A}" type="slidenum">
              <a:rPr lang="en-US" altLang="en-US" sz="1200" b="0" smtClean="0">
                <a:latin typeface="Times New Roman" pitchFamily="18" charset="0"/>
              </a:rPr>
              <a:pPr/>
              <a:t>184</a:t>
            </a:fld>
            <a:endParaRPr lang="en-US" altLang="en-US" sz="1200" b="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46254B79-4DB0-4136-9867-776007BF47B0}" type="slidenum">
              <a:rPr lang="en-US" altLang="en-US" sz="1200" b="0" smtClean="0">
                <a:latin typeface="Times New Roman" pitchFamily="18" charset="0"/>
              </a:rPr>
              <a:pPr/>
              <a:t>186</a:t>
            </a:fld>
            <a:endParaRPr lang="en-US" altLang="en-US" sz="1200" b="0">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5D8E266E-32D8-4AF1-A359-C95D3A1CB238}" type="slidenum">
              <a:rPr lang="en-US" altLang="en-US" sz="1200" b="0" smtClean="0">
                <a:latin typeface="Times New Roman" pitchFamily="18" charset="0"/>
              </a:rPr>
              <a:pPr/>
              <a:t>193</a:t>
            </a:fld>
            <a:endParaRPr lang="en-US" altLang="en-US" sz="1200" b="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ln>
            <a:miter lim="800000"/>
            <a:headEnd/>
            <a:tailEnd/>
          </a:ln>
        </p:spPr>
        <p:txBody>
          <a:bodyPr/>
          <a:lstStyle/>
          <a:p>
            <a:fld id="{37929207-5E96-4FEC-A5B0-AC0B7FF74EF4}" type="slidenum">
              <a:rPr lang="en-US" altLang="en-US"/>
              <a:pPr/>
              <a:t>13</a:t>
            </a:fld>
            <a:endParaRPr lang="en-US" altLang="en-US"/>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CE036A1-03D3-4A05-994F-4F85E8D9C39D}" type="slidenum">
              <a:rPr lang="en-US" altLang="en-US" sz="1200" b="0" smtClean="0">
                <a:latin typeface="Times New Roman" pitchFamily="18" charset="0"/>
              </a:rPr>
              <a:pPr/>
              <a:t>195</a:t>
            </a:fld>
            <a:endParaRPr lang="en-US" altLang="en-US" sz="1200" b="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2BE7427-4EBA-45F5-95C0-49CA41902CF0}" type="slidenum">
              <a:rPr lang="en-US" altLang="en-US" sz="1200" b="0" smtClean="0">
                <a:latin typeface="Times New Roman" pitchFamily="18" charset="0"/>
              </a:rPr>
              <a:pPr/>
              <a:t>197</a:t>
            </a:fld>
            <a:endParaRPr lang="en-US" altLang="en-US" sz="1200" b="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128B6426-A228-44DC-B9CE-5B668CB0C22E}" type="slidenum">
              <a:rPr lang="en-US" altLang="en-US" sz="1200" b="0" smtClean="0">
                <a:latin typeface="Times New Roman" pitchFamily="18" charset="0"/>
              </a:rPr>
              <a:pPr/>
              <a:t>198</a:t>
            </a:fld>
            <a:endParaRPr lang="en-US" altLang="en-US" sz="1200" b="0">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B85B97CE-0FD8-4541-870E-46ECDEAD0FC4}" type="slidenum">
              <a:rPr lang="en-US" altLang="en-US" sz="1200" b="0" smtClean="0">
                <a:latin typeface="Times New Roman" pitchFamily="18" charset="0"/>
              </a:rPr>
              <a:pPr/>
              <a:t>203</a:t>
            </a:fld>
            <a:endParaRPr lang="en-US" altLang="en-US" sz="1200" b="0">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D85E9041-A5C3-424B-B653-1D3CE80AD49A}" type="slidenum">
              <a:rPr lang="en-US" altLang="en-US" sz="1200" b="0" smtClean="0">
                <a:latin typeface="Times New Roman" pitchFamily="18" charset="0"/>
              </a:rPr>
              <a:pPr/>
              <a:t>204</a:t>
            </a:fld>
            <a:endParaRPr lang="en-US" altLang="en-US" sz="1200" b="0">
              <a:latin typeface="Times New Roman"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DB02300-C3EF-4935-A5FE-615C5048A95B}" type="slidenum">
              <a:rPr lang="en-US" altLang="en-US" sz="1200" b="0" smtClean="0">
                <a:latin typeface="Times New Roman" pitchFamily="18" charset="0"/>
              </a:rPr>
              <a:pPr/>
              <a:t>205</a:t>
            </a:fld>
            <a:endParaRPr lang="en-US" altLang="en-US" sz="1200" b="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87C8380-0A1D-4CE2-9C6A-321B6E6DC885}" type="slidenum">
              <a:rPr lang="en-US" altLang="en-US" sz="1200" b="0" smtClean="0">
                <a:latin typeface="Times New Roman" pitchFamily="18" charset="0"/>
              </a:rPr>
              <a:pPr/>
              <a:t>208</a:t>
            </a:fld>
            <a:endParaRPr lang="en-US" altLang="en-US" sz="1200" b="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BDD0092-6E55-4D03-A497-790CED65A09A}" type="slidenum">
              <a:rPr lang="en-US" altLang="en-US" sz="1200" b="0" smtClean="0">
                <a:latin typeface="Times New Roman" pitchFamily="18" charset="0"/>
              </a:rPr>
              <a:pPr/>
              <a:t>209</a:t>
            </a:fld>
            <a:endParaRPr lang="en-US" altLang="en-US" sz="1200" b="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0F523A8B-CDDC-4B84-94EB-1CEF99D63D59}" type="slidenum">
              <a:rPr lang="en-US" altLang="en-US" sz="1200" b="0" smtClean="0">
                <a:latin typeface="Times New Roman" pitchFamily="18" charset="0"/>
              </a:rPr>
              <a:pPr/>
              <a:t>215</a:t>
            </a:fld>
            <a:endParaRPr lang="en-US" altLang="en-US" sz="1200" b="0">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EA1A78C9-8229-489D-A345-2467327F229A}" type="slidenum">
              <a:rPr lang="en-US" altLang="en-US" sz="1200" b="0" smtClean="0">
                <a:latin typeface="Times New Roman" pitchFamily="18" charset="0"/>
              </a:rPr>
              <a:pPr/>
              <a:t>218</a:t>
            </a:fld>
            <a:endParaRPr lang="en-US" altLang="en-US" sz="1200" b="0">
              <a:latin typeface="Times New Roman"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ln>
            <a:miter lim="800000"/>
            <a:headEnd/>
            <a:tailEnd/>
          </a:ln>
        </p:spPr>
        <p:txBody>
          <a:bodyPr/>
          <a:lstStyle/>
          <a:p>
            <a:fld id="{02E5B99C-FF6F-43F3-921D-C0E621CFD339}" type="slidenum">
              <a:rPr lang="en-US" altLang="en-US"/>
              <a:pPr/>
              <a:t>14</a:t>
            </a:fld>
            <a:endParaRPr lang="en-US" altLang="en-US"/>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ln>
            <a:miter lim="800000"/>
            <a:headEnd/>
            <a:tailEnd/>
          </a:ln>
        </p:spPr>
        <p:txBody>
          <a:bodyPr/>
          <a:lstStyle/>
          <a:p>
            <a:fld id="{73EC4172-52A4-48D9-A356-7D646AF81D22}" type="slidenum">
              <a:rPr lang="en-US" altLang="en-US"/>
              <a:pPr/>
              <a:t>15</a:t>
            </a:fld>
            <a:endParaRPr lang="en-US" alt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ln>
            <a:miter lim="800000"/>
            <a:headEnd/>
            <a:tailEnd/>
          </a:ln>
        </p:spPr>
        <p:txBody>
          <a:bodyPr/>
          <a:lstStyle/>
          <a:p>
            <a:fld id="{56F96FDA-8CE8-4684-839B-D829CDF72694}" type="slidenum">
              <a:rPr lang="en-US" altLang="en-US"/>
              <a:pPr/>
              <a:t>16</a:t>
            </a:fld>
            <a:endParaRPr lang="en-US" altLang="en-US"/>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bwMode="auto">
          <a:noFill/>
          <a:ln>
            <a:miter lim="800000"/>
            <a:headEnd/>
            <a:tailEnd/>
          </a:ln>
        </p:spPr>
        <p:txBody>
          <a:bodyPr/>
          <a:lstStyle/>
          <a:p>
            <a:fld id="{0F914E20-B8D6-4004-8072-2D26743E655C}" type="slidenum">
              <a:rPr lang="en-US" altLang="en-US"/>
              <a:pPr/>
              <a:t>17</a:t>
            </a:fld>
            <a:endParaRPr lang="en-US" altLang="en-US"/>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6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5F84EEA-7640-410E-8525-2340AA0EDAFF}" type="datetime1">
              <a:rPr lang="en-US"/>
              <a:pPr>
                <a:defRPr/>
              </a:pPr>
              <a:t>5/16/2022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BE046DA-2B96-4015-BB25-81E1F750F1E1}"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4EF474-6504-41E6-8B2F-54B7DD980D22}" type="datetime1">
              <a:rPr lang="en-US"/>
              <a:pPr>
                <a:defRPr/>
              </a:pPr>
              <a:t>5/16/2022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CE7B368-2D0F-4933-BE3F-B0E75EF47DA3}"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6CE408-F4AB-4E7F-BF67-2089AA1FA1AA}" type="datetime1">
              <a:rPr lang="en-US"/>
              <a:pPr>
                <a:defRPr/>
              </a:pPr>
              <a:t>5/16/2022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32B2DD9-623D-4726-B698-F0BAED2641E3}"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73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7F8B324B-89FA-4CAA-87E3-9CB79DF721C5}"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8649974-2133-4A4A-8D9C-052FA16C4C1F}" type="datetime1">
              <a:rPr lang="en-US"/>
              <a:pPr>
                <a:defRPr/>
              </a:pPr>
              <a:t>5/16/2022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CB04F9B-F72B-4965-8AC6-B40ED05783F7}"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C7135F6-27B3-400C-A70D-B1578631FECE}" type="datetime1">
              <a:rPr lang="en-US"/>
              <a:pPr>
                <a:defRPr/>
              </a:pPr>
              <a:t>5/16/2022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8622A17-1026-470F-A55F-D51E188DA5FF}"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331FDA7-D3CA-4CA8-9793-8CE115531EDB}" type="datetime1">
              <a:rPr lang="en-US"/>
              <a:pPr>
                <a:defRPr/>
              </a:pPr>
              <a:t>5/16/2022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B9B05D4-B8E2-4B80-8DF3-0F94A077A4F2}"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DF859F1-A461-447D-8696-3C56D098213D}" type="datetime1">
              <a:rPr lang="en-US"/>
              <a:pPr>
                <a:defRPr/>
              </a:pPr>
              <a:t>5/16/2022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48FBE9E-A2D6-4742-A767-FEA6A78E85EA}"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B29C624-5000-4FA5-85B7-F8E9C3084181}" type="datetime1">
              <a:rPr lang="en-US"/>
              <a:pPr>
                <a:defRPr/>
              </a:pPr>
              <a:t>5/16/2022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D92BEFA-0EFA-4E12-9F78-ADEA81898A92}"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FF9E6D3-A49C-4729-BB0A-56EE530CF892}" type="datetime1">
              <a:rPr lang="en-US"/>
              <a:pPr>
                <a:defRPr/>
              </a:pPr>
              <a:t>5/16/2022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4F3F02F-C420-4178-A8F9-F11E30863E96}"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802CAC-C464-4E9B-917E-9BB767EDE856}" type="datetime1">
              <a:rPr lang="en-US"/>
              <a:pPr>
                <a:defRPr/>
              </a:pPr>
              <a:t>5/16/2022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4C297B8-52D0-41C0-8FB8-55A3356F4343}"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868D6A6-8483-4079-8EA2-48984CC75ADF}" type="datetime1">
              <a:rPr lang="en-US"/>
              <a:pPr>
                <a:defRPr/>
              </a:pPr>
              <a:t>5/16/2022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CE8FA54-D886-4407-8E15-ECE27C18D9BE}"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06BCBBB0-68A5-4C3C-9C9A-AD59FBF05701}" type="datetime1">
              <a:rPr lang="en-US"/>
              <a:pPr>
                <a:defRPr/>
              </a:pPr>
              <a:t>5/16/2022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fld id="{B7227BAC-AB92-40B5-A07A-491BFB740EDC}" type="slidenum">
              <a:rPr lang="en-US" altLang="en-US"/>
              <a:pPr/>
              <a:t>‹#›</a:t>
            </a:fld>
            <a:endParaRPr lang="en-US" altLang="en-US"/>
          </a:p>
        </p:txBody>
      </p:sp>
      <p:pic>
        <p:nvPicPr>
          <p:cNvPr id="7" name="Picture 6" descr="download.png"/>
          <p:cNvPicPr>
            <a:picLocks noChangeAspect="1"/>
          </p:cNvPicPr>
          <p:nvPr userDrawn="1"/>
        </p:nvPicPr>
        <p:blipFill>
          <a:blip r:embed="rId14"/>
          <a:srcRect/>
          <a:stretch>
            <a:fillRect/>
          </a:stretch>
        </p:blipFill>
        <p:spPr bwMode="auto">
          <a:xfrm>
            <a:off x="7772400" y="156913"/>
            <a:ext cx="1162050" cy="5318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2" Type="http://schemas.openxmlformats.org/officeDocument/2006/relationships/image" Target="../media/image52.wmf" /><Relationship Id="rId1" Type="http://schemas.openxmlformats.org/officeDocument/2006/relationships/slideLayout" Target="../slideLayouts/slideLayout7.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59.wmf" /><Relationship Id="rId1" Type="http://schemas.openxmlformats.org/officeDocument/2006/relationships/slideLayout" Target="../slideLayouts/slideLayout7.xml" /></Relationships>
</file>

<file path=ppt/slides/_rels/slide116.xml.rels><?xml version="1.0" encoding="UTF-8" standalone="yes"?>
<Relationships xmlns="http://schemas.openxmlformats.org/package/2006/relationships"><Relationship Id="rId2" Type="http://schemas.openxmlformats.org/officeDocument/2006/relationships/image" Target="../media/image60.wmf" /><Relationship Id="rId1" Type="http://schemas.openxmlformats.org/officeDocument/2006/relationships/slideLayout" Target="../slideLayouts/slideLayout7.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9.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3.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7.xml" /></Relationships>
</file>

<file path=ppt/slides/_rels/slide124.xml.rels><?xml version="1.0" encoding="UTF-8" standalone="yes"?>
<Relationships xmlns="http://schemas.openxmlformats.org/package/2006/relationships"><Relationship Id="rId2" Type="http://schemas.openxmlformats.org/officeDocument/2006/relationships/image" Target="../media/image63.jpg" /><Relationship Id="rId1" Type="http://schemas.openxmlformats.org/officeDocument/2006/relationships/slideLayout" Target="../slideLayouts/slideLayout7.xml" /></Relationships>
</file>

<file path=ppt/slides/_rels/slide125.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7.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image" Target="../media/image66.gif"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67.JP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7.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5.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7.xml" /></Relationships>
</file>

<file path=ppt/slides/_rels/slide136.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7.xml" /></Relationships>
</file>

<file path=ppt/slides/_rels/slide137.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7.xml"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1.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7.xml" /></Relationships>
</file>

<file path=ppt/slides/_rels/slide142.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7.xml" /></Relationships>
</file>

<file path=ppt/slides/_rels/slide143.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7.xml" /></Relationships>
</file>

<file path=ppt/slides/_rels/slide144.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7.xml" /></Relationships>
</file>

<file path=ppt/slides/_rels/slide145.xml.rels><?xml version="1.0" encoding="UTF-8" standalone="yes"?>
<Relationships xmlns="http://schemas.openxmlformats.org/package/2006/relationships"><Relationship Id="rId2" Type="http://schemas.openxmlformats.org/officeDocument/2006/relationships/image" Target="../media/image76.gif" /><Relationship Id="rId1" Type="http://schemas.openxmlformats.org/officeDocument/2006/relationships/slideLayout" Target="../slideLayouts/slideLayout7.xml" /></Relationships>
</file>

<file path=ppt/slides/_rels/slide146.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7.xml"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7.wmf"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1.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7.xml" /></Relationships>
</file>

<file path=ppt/slides/_rels/slide152.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7.xml"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4.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7.xml" /></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156.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35.xml" /><Relationship Id="rId1" Type="http://schemas.openxmlformats.org/officeDocument/2006/relationships/slideLayout" Target="../slideLayouts/slideLayout7.xml" /></Relationships>
</file>

<file path=ppt/slides/_rels/slide158.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36.xml" /><Relationship Id="rId1" Type="http://schemas.openxmlformats.org/officeDocument/2006/relationships/slideLayout" Target="../slideLayouts/slideLayout7.xml" /></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60.xml.rels><?xml version="1.0" encoding="UTF-8" standalone="yes"?>
<Relationships xmlns="http://schemas.openxmlformats.org/package/2006/relationships"><Relationship Id="rId3" Type="http://schemas.openxmlformats.org/officeDocument/2006/relationships/image" Target="../media/image84.wmf" /><Relationship Id="rId2" Type="http://schemas.openxmlformats.org/officeDocument/2006/relationships/notesSlide" Target="../notesSlides/notesSlide38.xml" /><Relationship Id="rId1" Type="http://schemas.openxmlformats.org/officeDocument/2006/relationships/slideLayout" Target="../slideLayouts/slideLayout7.xml"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 standalone="yes"?>
<Relationships xmlns="http://schemas.openxmlformats.org/package/2006/relationships"><Relationship Id="rId2" Type="http://schemas.openxmlformats.org/officeDocument/2006/relationships/image" Target="../media/image85.wmf" /><Relationship Id="rId1" Type="http://schemas.openxmlformats.org/officeDocument/2006/relationships/slideLayout" Target="../slideLayouts/slideLayout7.xml" /></Relationships>
</file>

<file path=ppt/slides/_rels/slide165.xml.rels><?xml version="1.0" encoding="UTF-8" standalone="yes"?>
<Relationships xmlns="http://schemas.openxmlformats.org/package/2006/relationships"><Relationship Id="rId2" Type="http://schemas.openxmlformats.org/officeDocument/2006/relationships/image" Target="../media/image86.wmf" /><Relationship Id="rId1" Type="http://schemas.openxmlformats.org/officeDocument/2006/relationships/slideLayout" Target="../slideLayouts/slideLayout7.xml"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39.xml" /><Relationship Id="rId1" Type="http://schemas.openxmlformats.org/officeDocument/2006/relationships/slideLayout" Target="../slideLayouts/slideLayout7.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 standalone="yes"?>
<Relationships xmlns="http://schemas.openxmlformats.org/package/2006/relationships"><Relationship Id="rId3" Type="http://schemas.openxmlformats.org/officeDocument/2006/relationships/image" Target="../media/image88.wmf" /><Relationship Id="rId2" Type="http://schemas.openxmlformats.org/officeDocument/2006/relationships/notesSlide" Target="../notesSlides/notesSlide40.xml"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41.xml" /><Relationship Id="rId1" Type="http://schemas.openxmlformats.org/officeDocument/2006/relationships/slideLayout" Target="../slideLayouts/slideLayout7.xml" /></Relationships>
</file>

<file path=ppt/slides/_rels/slide172.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notesSlide" Target="../notesSlides/notesSlide42.xml" /><Relationship Id="rId1" Type="http://schemas.openxmlformats.org/officeDocument/2006/relationships/slideLayout" Target="../slideLayouts/slideLayout7.xml"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43.xml" /><Relationship Id="rId1" Type="http://schemas.openxmlformats.org/officeDocument/2006/relationships/slideLayout" Target="../slideLayouts/slideLayout7.xml" /></Relationships>
</file>

<file path=ppt/slides/_rels/slide176.xml.rels><?xml version="1.0" encoding="UTF-8" standalone="yes"?>
<Relationships xmlns="http://schemas.openxmlformats.org/package/2006/relationships"><Relationship Id="rId2" Type="http://schemas.openxmlformats.org/officeDocument/2006/relationships/image" Target="../media/image92.png" /><Relationship Id="rId1" Type="http://schemas.openxmlformats.org/officeDocument/2006/relationships/slideLayout" Target="../slideLayouts/slideLayout2.xml"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notesSlide" Target="../notesSlides/notesSlide44.xml" /><Relationship Id="rId1" Type="http://schemas.openxmlformats.org/officeDocument/2006/relationships/slideLayout" Target="../slideLayouts/slideLayout7.xml" /></Relationships>
</file>

<file path=ppt/slides/_rels/slide179.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notesSlide" Target="../notesSlides/notesSlide45.xml"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notesSlide" Target="../notesSlides/notesSlide46.xml" /><Relationship Id="rId1" Type="http://schemas.openxmlformats.org/officeDocument/2006/relationships/slideLayout" Target="../slideLayouts/slideLayout7.xml" /></Relationships>
</file>

<file path=ppt/slides/_rels/slide184.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notesSlide" Target="../notesSlides/notesSlide47.xml" /><Relationship Id="rId1" Type="http://schemas.openxmlformats.org/officeDocument/2006/relationships/slideLayout" Target="../slideLayouts/slideLayout7.xml" /><Relationship Id="rId4" Type="http://schemas.openxmlformats.org/officeDocument/2006/relationships/image" Target="../media/image97.wmf"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86.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notesSlide" Target="../notesSlides/notesSlide48.xml" /><Relationship Id="rId1" Type="http://schemas.openxmlformats.org/officeDocument/2006/relationships/slideLayout" Target="../slideLayouts/slideLayout7.xml"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 standalone="yes"?>
<Relationships xmlns="http://schemas.openxmlformats.org/package/2006/relationships"><Relationship Id="rId2" Type="http://schemas.openxmlformats.org/officeDocument/2006/relationships/image" Target="../media/image99.wmf" /><Relationship Id="rId1" Type="http://schemas.openxmlformats.org/officeDocument/2006/relationships/slideLayout" Target="../slideLayouts/slideLayout7.xml"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7.xml" /><Relationship Id="rId4" Type="http://schemas.openxmlformats.org/officeDocument/2006/relationships/image" Target="../media/image10.wmf" /></Relationships>
</file>

<file path=ppt/slides/_rels/slide190.xml.rels><?xml version="1.0" encoding="UTF-8" standalone="yes"?>
<Relationships xmlns="http://schemas.openxmlformats.org/package/2006/relationships"><Relationship Id="rId2" Type="http://schemas.openxmlformats.org/officeDocument/2006/relationships/image" Target="../media/image100.wmf" /><Relationship Id="rId1" Type="http://schemas.openxmlformats.org/officeDocument/2006/relationships/slideLayout" Target="../slideLayouts/slideLayout7.xml"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 standalone="yes"?>
<Relationships xmlns="http://schemas.openxmlformats.org/package/2006/relationships"><Relationship Id="rId2" Type="http://schemas.openxmlformats.org/officeDocument/2006/relationships/image" Target="../media/image101.wmf" /><Relationship Id="rId1" Type="http://schemas.openxmlformats.org/officeDocument/2006/relationships/slideLayout" Target="../slideLayouts/slideLayout7.xml" /></Relationships>
</file>

<file path=ppt/slides/_rels/slide193.xml.rels><?xml version="1.0" encoding="UTF-8" standalone="yes"?>
<Relationships xmlns="http://schemas.openxmlformats.org/package/2006/relationships"><Relationship Id="rId3" Type="http://schemas.openxmlformats.org/officeDocument/2006/relationships/image" Target="../media/image102.wmf" /><Relationship Id="rId2" Type="http://schemas.openxmlformats.org/officeDocument/2006/relationships/notesSlide" Target="../notesSlides/notesSlide49.xml" /><Relationship Id="rId1" Type="http://schemas.openxmlformats.org/officeDocument/2006/relationships/slideLayout" Target="../slideLayouts/slideLayout7.xml"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notesSlide" Target="../notesSlides/notesSlide50.xml" /><Relationship Id="rId1" Type="http://schemas.openxmlformats.org/officeDocument/2006/relationships/slideLayout" Target="../slideLayouts/slideLayout7.xml"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51.xml" /><Relationship Id="rId1" Type="http://schemas.openxmlformats.org/officeDocument/2006/relationships/slideLayout" Target="../slideLayouts/slideLayout7.xml" /></Relationships>
</file>

<file path=ppt/slides/_rels/slide198.xml.rels><?xml version="1.0" encoding="UTF-8" standalone="yes"?>
<Relationships xmlns="http://schemas.openxmlformats.org/package/2006/relationships"><Relationship Id="rId3" Type="http://schemas.openxmlformats.org/officeDocument/2006/relationships/image" Target="../media/image105.png" /><Relationship Id="rId2" Type="http://schemas.openxmlformats.org/officeDocument/2006/relationships/notesSlide" Target="../notesSlides/notesSlide52.xml" /><Relationship Id="rId1" Type="http://schemas.openxmlformats.org/officeDocument/2006/relationships/slideLayout" Target="../slideLayouts/slideLayout4.xml"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7.xml" /></Relationships>
</file>

<file path=ppt/slides/_rels/slide204.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54.xml" /><Relationship Id="rId1" Type="http://schemas.openxmlformats.org/officeDocument/2006/relationships/slideLayout" Target="../slideLayouts/slideLayout7.xml" /></Relationships>
</file>

<file path=ppt/slides/_rels/slide205.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55.xml" /><Relationship Id="rId1" Type="http://schemas.openxmlformats.org/officeDocument/2006/relationships/slideLayout" Target="../slideLayouts/slideLayout7.xml"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8.xml.rels><?xml version="1.0" encoding="UTF-8" standalone="yes"?>
<Relationships xmlns="http://schemas.openxmlformats.org/package/2006/relationships"><Relationship Id="rId3" Type="http://schemas.openxmlformats.org/officeDocument/2006/relationships/image" Target="../media/image108.wmf" /><Relationship Id="rId2" Type="http://schemas.openxmlformats.org/officeDocument/2006/relationships/notesSlide" Target="../notesSlides/notesSlide56.xml" /><Relationship Id="rId1" Type="http://schemas.openxmlformats.org/officeDocument/2006/relationships/slideLayout" Target="../slideLayouts/slideLayout7.xml" /></Relationships>
</file>

<file path=ppt/slides/_rels/slide209.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57.xml"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21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 standalone="yes"?>
<Relationships xmlns="http://schemas.openxmlformats.org/package/2006/relationships"><Relationship Id="rId2" Type="http://schemas.openxmlformats.org/officeDocument/2006/relationships/image" Target="../media/image110.png" /><Relationship Id="rId1" Type="http://schemas.openxmlformats.org/officeDocument/2006/relationships/slideLayout" Target="../slideLayouts/slideLayout2.xml"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58.xml" /><Relationship Id="rId1" Type="http://schemas.openxmlformats.org/officeDocument/2006/relationships/slideLayout" Target="../slideLayouts/slideLayout7.xml"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notesSlide" Target="../notesSlides/notesSlide59.xml" /><Relationship Id="rId1" Type="http://schemas.openxmlformats.org/officeDocument/2006/relationships/slideLayout" Target="../slideLayouts/slideLayout7.xml"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8.xml"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22.xml"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9.xml" /><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2" Type="http://schemas.openxmlformats.org/officeDocument/2006/relationships/image" Target="../media/image24.wmf"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30.wmf"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35.wmf"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38.wmf"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2" Type="http://schemas.openxmlformats.org/officeDocument/2006/relationships/image" Target="../media/image39.wmf" /><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41.wmf"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42.wmf" /><Relationship Id="rId1" Type="http://schemas.openxmlformats.org/officeDocument/2006/relationships/slideLayout" Target="../slideLayouts/slideLayout7.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47.wmf" /><Relationship Id="rId1" Type="http://schemas.openxmlformats.org/officeDocument/2006/relationships/slideLayout" Target="../slideLayouts/slideLayout7.xml" /></Relationships>
</file>

<file path=ppt/slides/_rels/slide92.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49.wmf"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458200" cy="1470025"/>
          </a:xfrm>
          <a:effectLst>
            <a:glow rad="228600">
              <a:schemeClr val="accent1">
                <a:satMod val="175000"/>
                <a:alpha val="40000"/>
              </a:schemeClr>
            </a:glow>
            <a:outerShdw blurRad="76200" dir="18900000" sy="23000" kx="-1200000" algn="bl" rotWithShape="0">
              <a:prstClr val="black">
                <a:alpha val="20000"/>
              </a:prstClr>
            </a:outerShdw>
          </a:effectLst>
        </p:spPr>
        <p:txBody>
          <a:bodyPr/>
          <a:lstStyle/>
          <a:p>
            <a:pPr marL="0" indent="0"/>
            <a:br>
              <a:rPr lang="en-US" altLang="en-US" sz="3200" b="1" dirty="0">
                <a:solidFill>
                  <a:srgbClr val="CC0099"/>
                </a:solidFill>
                <a:cs typeface="Times New Roman" pitchFamily="18" charset="0"/>
              </a:rPr>
            </a:br>
            <a:r>
              <a:rPr lang="en-US" altLang="en-US" sz="3200" b="1" dirty="0">
                <a:solidFill>
                  <a:srgbClr val="CC0099"/>
                </a:solidFill>
                <a:cs typeface="Times New Roman" pitchFamily="18" charset="0"/>
              </a:rPr>
              <a:t>18CSS202J- COMPUTER COMMUNICATION </a:t>
            </a:r>
            <a:br>
              <a:rPr lang="en-US" altLang="en-US" sz="3200" b="1" dirty="0">
                <a:solidFill>
                  <a:srgbClr val="CC0099"/>
                </a:solidFill>
                <a:cs typeface="Times New Roman" pitchFamily="18" charset="0"/>
              </a:rPr>
            </a:br>
            <a:br>
              <a:rPr lang="en-US" altLang="en-US" sz="3200" b="1" dirty="0">
                <a:solidFill>
                  <a:srgbClr val="CC0099"/>
                </a:solidFill>
                <a:cs typeface="Times New Roman" pitchFamily="18" charset="0"/>
              </a:rPr>
            </a:br>
            <a:r>
              <a:rPr lang="en-US" sz="3200" dirty="0">
                <a:solidFill>
                  <a:srgbClr val="CC0099"/>
                </a:solidFill>
                <a:cs typeface="Times New Roman" panose="02020603050405020304" pitchFamily="18" charset="0"/>
              </a:rPr>
              <a:t>UNIT  3</a:t>
            </a:r>
            <a:br>
              <a:rPr lang="en-US" sz="3200" u="sng" dirty="0">
                <a:solidFill>
                  <a:srgbClr val="CC0099"/>
                </a:solidFill>
                <a:cs typeface="Times New Roman" panose="02020603050405020304" pitchFamily="18" charset="0"/>
              </a:rPr>
            </a:br>
            <a:endParaRPr lang="en-IN" sz="3200" dirty="0">
              <a:solidFill>
                <a:srgbClr val="CC0099"/>
              </a:solidFill>
            </a:endParaRPr>
          </a:p>
        </p:txBody>
      </p:sp>
    </p:spTree>
    <p:extLst>
      <p:ext uri="{BB962C8B-B14F-4D97-AF65-F5344CB8AC3E}">
        <p14:creationId xmlns:p14="http://schemas.microsoft.com/office/powerpoint/2010/main" val="113995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p:cNvPicPr>
          <p:nvPr/>
        </p:nvPicPr>
        <p:blipFill>
          <a:blip r:embed="rId2"/>
          <a:srcRect/>
          <a:stretch>
            <a:fillRect/>
          </a:stretch>
        </p:blipFill>
        <p:spPr bwMode="auto">
          <a:xfrm>
            <a:off x="33215" y="685800"/>
            <a:ext cx="8521823" cy="5646738"/>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br>
              <a:rPr lang="en-US" altLang="en-US" sz="3400">
                <a:solidFill>
                  <a:schemeClr val="folHlink"/>
                </a:solidFill>
                <a:latin typeface="Times New Roman" pitchFamily="18" charset="0"/>
              </a:rPr>
            </a:br>
            <a:r>
              <a:rPr lang="en-US" altLang="en-US" sz="3400">
                <a:solidFill>
                  <a:schemeClr val="folHlink"/>
                </a:solidFill>
                <a:latin typeface="Times New Roman" pitchFamily="18" charset="0"/>
              </a:rPr>
              <a:t>Figure 8  </a:t>
            </a:r>
            <a:r>
              <a:rPr lang="en-US" altLang="en-US" sz="3400" i="1">
                <a:latin typeface="Times New Roman" pitchFamily="18" charset="0"/>
              </a:rPr>
              <a:t>Bandwidth of MFSK used in Example 6</a:t>
            </a:r>
          </a:p>
        </p:txBody>
      </p:sp>
      <p:pic>
        <p:nvPicPr>
          <p:cNvPr id="109571" name="Picture 6"/>
          <p:cNvPicPr>
            <a:picLocks noGrp="1" noChangeAspect="1" noChangeArrowheads="1"/>
          </p:cNvPicPr>
          <p:nvPr>
            <p:ph idx="1"/>
          </p:nvPr>
        </p:nvPicPr>
        <p:blipFill>
          <a:blip r:embed="rId2"/>
          <a:srcRect/>
          <a:stretch>
            <a:fillRect/>
          </a:stretch>
        </p:blipFill>
        <p:spPr>
          <a:xfrm>
            <a:off x="457200" y="2089150"/>
            <a:ext cx="8229600" cy="3244850"/>
          </a:xfrm>
          <a:noFill/>
        </p:spPr>
      </p:pic>
    </p:spTree>
    <p:extLst>
      <p:ext uri="{BB962C8B-B14F-4D97-AF65-F5344CB8AC3E}">
        <p14:creationId xmlns:p14="http://schemas.microsoft.com/office/powerpoint/2010/main" val="656076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457200" y="274638"/>
            <a:ext cx="8229600" cy="792162"/>
          </a:xfrm>
        </p:spPr>
        <p:txBody>
          <a:bodyPr/>
          <a:lstStyle/>
          <a:p>
            <a:r>
              <a:rPr lang="en-US" altLang="en-US" sz="3600" b="1" dirty="0"/>
              <a:t>Phase Shift Keying</a:t>
            </a:r>
          </a:p>
        </p:txBody>
      </p:sp>
      <p:sp>
        <p:nvSpPr>
          <p:cNvPr id="110595" name="Content Placeholder 2"/>
          <p:cNvSpPr>
            <a:spLocks noGrp="1"/>
          </p:cNvSpPr>
          <p:nvPr>
            <p:ph idx="1"/>
          </p:nvPr>
        </p:nvSpPr>
        <p:spPr>
          <a:xfrm>
            <a:off x="457200" y="1066800"/>
            <a:ext cx="8229600" cy="5943600"/>
          </a:xfrm>
        </p:spPr>
        <p:txBody>
          <a:bodyPr/>
          <a:lstStyle/>
          <a:p>
            <a:pPr algn="just">
              <a:lnSpc>
                <a:spcPct val="150000"/>
              </a:lnSpc>
            </a:pPr>
            <a:r>
              <a:rPr lang="en-US" altLang="en-US" sz="2200" dirty="0">
                <a:latin typeface="+mj-lt"/>
              </a:rPr>
              <a:t>In PSK, the phase of the carrier is varied to represent two or more different signal elements. Both peak amplitude and frequency remain constant as the phase changes. </a:t>
            </a:r>
          </a:p>
          <a:p>
            <a:pPr algn="just">
              <a:lnSpc>
                <a:spcPct val="150000"/>
              </a:lnSpc>
            </a:pPr>
            <a:r>
              <a:rPr lang="en-US" altLang="en-US" sz="2200" dirty="0">
                <a:latin typeface="+mj-lt"/>
              </a:rPr>
              <a:t>Today, PSK is more common than ASK or FSK</a:t>
            </a:r>
          </a:p>
          <a:p>
            <a:pPr algn="just" eaLnBrk="1" hangingPunct="1">
              <a:lnSpc>
                <a:spcPct val="150000"/>
              </a:lnSpc>
            </a:pPr>
            <a:r>
              <a:rPr lang="en-US" altLang="en-US" sz="2200" dirty="0">
                <a:latin typeface="+mj-lt"/>
              </a:rPr>
              <a:t>We vary the phase shift of the carrier signal to represent digital data.</a:t>
            </a:r>
          </a:p>
          <a:p>
            <a:pPr algn="just" eaLnBrk="1" hangingPunct="1">
              <a:lnSpc>
                <a:spcPct val="150000"/>
              </a:lnSpc>
            </a:pPr>
            <a:r>
              <a:rPr lang="en-US" altLang="en-US" sz="2200" dirty="0">
                <a:latin typeface="+mj-lt"/>
              </a:rPr>
              <a:t>The bandwidth requirement, B is:</a:t>
            </a:r>
          </a:p>
          <a:p>
            <a:pPr algn="ctr" eaLnBrk="1" hangingPunct="1">
              <a:lnSpc>
                <a:spcPct val="150000"/>
              </a:lnSpc>
              <a:buFont typeface="Wingdings" pitchFamily="2" charset="2"/>
              <a:buNone/>
            </a:pPr>
            <a:r>
              <a:rPr lang="en-US" altLang="en-US" b="1" i="1" dirty="0">
                <a:solidFill>
                  <a:srgbClr val="FF0000"/>
                </a:solidFill>
                <a:latin typeface="+mj-lt"/>
              </a:rPr>
              <a:t>B = (1+d)</a:t>
            </a:r>
            <a:r>
              <a:rPr lang="en-US" altLang="en-US" b="1" i="1" dirty="0" err="1">
                <a:solidFill>
                  <a:srgbClr val="FF0000"/>
                </a:solidFill>
                <a:latin typeface="+mj-lt"/>
              </a:rPr>
              <a:t>xS</a:t>
            </a:r>
            <a:endParaRPr lang="en-US" altLang="en-US" b="1" i="1" dirty="0">
              <a:solidFill>
                <a:srgbClr val="FF0000"/>
              </a:solidFill>
              <a:latin typeface="+mj-lt"/>
            </a:endParaRPr>
          </a:p>
          <a:p>
            <a:pPr algn="just" eaLnBrk="1" hangingPunct="1">
              <a:lnSpc>
                <a:spcPct val="150000"/>
              </a:lnSpc>
            </a:pPr>
            <a:r>
              <a:rPr lang="en-US" altLang="en-US" sz="2200" dirty="0">
                <a:latin typeface="+mj-lt"/>
              </a:rPr>
              <a:t>PSK is much more robust than ASK as it is not that vulnerable to noise, which changes amplitude of the signal.</a:t>
            </a:r>
          </a:p>
          <a:p>
            <a:pPr algn="just">
              <a:lnSpc>
                <a:spcPct val="150000"/>
              </a:lnSpc>
            </a:pPr>
            <a:endParaRPr lang="en-US" altLang="en-US" sz="2200" dirty="0">
              <a:latin typeface="+mj-lt"/>
            </a:endParaRPr>
          </a:p>
        </p:txBody>
      </p:sp>
    </p:spTree>
    <p:extLst>
      <p:ext uri="{BB962C8B-B14F-4D97-AF65-F5344CB8AC3E}">
        <p14:creationId xmlns:p14="http://schemas.microsoft.com/office/powerpoint/2010/main" val="227908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1171575"/>
            <a:ext cx="8505825"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3"/>
          <p:cNvSpPr>
            <a:spLocks noChangeArrowheads="1"/>
          </p:cNvSpPr>
          <p:nvPr/>
        </p:nvSpPr>
        <p:spPr bwMode="auto">
          <a:xfrm>
            <a:off x="3941763" y="193675"/>
            <a:ext cx="982662"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63DE8"/>
                </a:solidFill>
              </a:rPr>
              <a:t>PSK</a:t>
            </a:r>
          </a:p>
        </p:txBody>
      </p:sp>
    </p:spTree>
    <p:extLst>
      <p:ext uri="{BB962C8B-B14F-4D97-AF65-F5344CB8AC3E}">
        <p14:creationId xmlns:p14="http://schemas.microsoft.com/office/powerpoint/2010/main" val="288531524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sz="3200" b="1" dirty="0">
                <a:solidFill>
                  <a:schemeClr val="folHlink"/>
                </a:solidFill>
              </a:rPr>
              <a:t>  </a:t>
            </a:r>
            <a:br>
              <a:rPr lang="en-US" altLang="en-US" sz="3200" b="1" dirty="0">
                <a:solidFill>
                  <a:schemeClr val="folHlink"/>
                </a:solidFill>
              </a:rPr>
            </a:br>
            <a:r>
              <a:rPr lang="en-US" altLang="en-US" sz="3200" b="1" i="1" dirty="0"/>
              <a:t>Binary phase shift keying (BPSK)</a:t>
            </a:r>
            <a:br>
              <a:rPr lang="en-US" altLang="en-US" sz="3200" b="1" i="1" dirty="0"/>
            </a:br>
            <a:endParaRPr lang="en-US" altLang="en-US" sz="3200" b="1" dirty="0"/>
          </a:p>
        </p:txBody>
      </p:sp>
      <p:sp>
        <p:nvSpPr>
          <p:cNvPr id="111619" name="Content Placeholder 2"/>
          <p:cNvSpPr>
            <a:spLocks noGrp="1"/>
          </p:cNvSpPr>
          <p:nvPr>
            <p:ph idx="1"/>
          </p:nvPr>
        </p:nvSpPr>
        <p:spPr/>
        <p:txBody>
          <a:bodyPr/>
          <a:lstStyle/>
          <a:p>
            <a:pPr algn="just">
              <a:lnSpc>
                <a:spcPct val="150000"/>
              </a:lnSpc>
            </a:pPr>
            <a:r>
              <a:rPr lang="en-US" altLang="en-US" sz="2400" dirty="0">
                <a:latin typeface="+mj-lt"/>
              </a:rPr>
              <a:t>The simplest PSK is binary PSK, in which we have only two signal elements, one with   a phase of 0°, and the other with a phase of 180°.</a:t>
            </a:r>
          </a:p>
          <a:p>
            <a:pPr algn="just">
              <a:lnSpc>
                <a:spcPct val="150000"/>
              </a:lnSpc>
            </a:pPr>
            <a:r>
              <a:rPr lang="en-US" altLang="en-US" sz="2400" dirty="0">
                <a:latin typeface="+mj-lt"/>
              </a:rPr>
              <a:t>Binary PSK is as simple as binary ASK</a:t>
            </a:r>
          </a:p>
          <a:p>
            <a:pPr algn="just">
              <a:lnSpc>
                <a:spcPct val="150000"/>
              </a:lnSpc>
            </a:pPr>
            <a:r>
              <a:rPr lang="en-US" altLang="en-US" sz="2400" dirty="0">
                <a:latin typeface="+mj-lt"/>
              </a:rPr>
              <a:t>PSK is less susceptible to noise than ASK. </a:t>
            </a:r>
          </a:p>
          <a:p>
            <a:pPr algn="just">
              <a:lnSpc>
                <a:spcPct val="150000"/>
              </a:lnSpc>
            </a:pPr>
            <a:r>
              <a:rPr lang="en-US" altLang="en-US" sz="2400" dirty="0">
                <a:latin typeface="+mj-lt"/>
              </a:rPr>
              <a:t>PSK is superior to FSK because we do not need two carrier signals.</a:t>
            </a:r>
          </a:p>
        </p:txBody>
      </p:sp>
    </p:spTree>
    <p:extLst>
      <p:ext uri="{BB962C8B-B14F-4D97-AF65-F5344CB8AC3E}">
        <p14:creationId xmlns:p14="http://schemas.microsoft.com/office/powerpoint/2010/main" val="4003078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457200" y="1066800"/>
            <a:ext cx="8229600" cy="1143000"/>
          </a:xfrm>
        </p:spPr>
        <p:txBody>
          <a:bodyPr/>
          <a:lstStyle/>
          <a:p>
            <a:r>
              <a:rPr lang="en-US" altLang="en-US" sz="3400" dirty="0">
                <a:solidFill>
                  <a:schemeClr val="folHlink"/>
                </a:solidFill>
                <a:latin typeface="Times New Roman" pitchFamily="18" charset="0"/>
              </a:rPr>
              <a:t>Figure 9  </a:t>
            </a:r>
            <a:r>
              <a:rPr lang="en-US" altLang="en-US" sz="3400" i="1" dirty="0">
                <a:latin typeface="Times New Roman" pitchFamily="18" charset="0"/>
              </a:rPr>
              <a:t>Binary phase shift keying</a:t>
            </a:r>
            <a:br>
              <a:rPr lang="en-US" altLang="en-US" sz="3400" i="1" dirty="0">
                <a:latin typeface="Times New Roman" pitchFamily="18" charset="0"/>
              </a:rPr>
            </a:br>
            <a:endParaRPr lang="en-US" altLang="en-US" sz="3400" dirty="0"/>
          </a:p>
        </p:txBody>
      </p:sp>
      <p:pic>
        <p:nvPicPr>
          <p:cNvPr id="112643" name="Picture 6"/>
          <p:cNvPicPr>
            <a:picLocks noGrp="1" noChangeAspect="1" noChangeArrowheads="1"/>
          </p:cNvPicPr>
          <p:nvPr>
            <p:ph idx="1"/>
          </p:nvPr>
        </p:nvPicPr>
        <p:blipFill>
          <a:blip r:embed="rId2"/>
          <a:srcRect/>
          <a:stretch>
            <a:fillRect/>
          </a:stretch>
        </p:blipFill>
        <p:spPr>
          <a:xfrm>
            <a:off x="457200" y="2514600"/>
            <a:ext cx="8229600" cy="3124200"/>
          </a:xfrm>
          <a:noFill/>
        </p:spPr>
      </p:pic>
    </p:spTree>
    <p:extLst>
      <p:ext uri="{BB962C8B-B14F-4D97-AF65-F5344CB8AC3E}">
        <p14:creationId xmlns:p14="http://schemas.microsoft.com/office/powerpoint/2010/main" val="2981172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457200" y="1219200"/>
            <a:ext cx="8229600" cy="1143000"/>
          </a:xfrm>
        </p:spPr>
        <p:txBody>
          <a:bodyPr/>
          <a:lstStyle/>
          <a:p>
            <a:r>
              <a:rPr lang="en-US" altLang="en-US" sz="3400" dirty="0">
                <a:solidFill>
                  <a:schemeClr val="folHlink"/>
                </a:solidFill>
                <a:latin typeface="Times New Roman" pitchFamily="18" charset="0"/>
              </a:rPr>
              <a:t>Figure 10  </a:t>
            </a:r>
            <a:r>
              <a:rPr lang="en-US" altLang="en-US" sz="3400" i="1" dirty="0">
                <a:latin typeface="Times New Roman" pitchFamily="18" charset="0"/>
              </a:rPr>
              <a:t>Implementation of BASK</a:t>
            </a:r>
            <a:br>
              <a:rPr lang="en-US" altLang="en-US" sz="3400" i="1" dirty="0">
                <a:latin typeface="Times New Roman" pitchFamily="18" charset="0"/>
              </a:rPr>
            </a:br>
            <a:endParaRPr lang="en-US" altLang="en-US" sz="3400" dirty="0"/>
          </a:p>
        </p:txBody>
      </p:sp>
      <p:pic>
        <p:nvPicPr>
          <p:cNvPr id="113667" name="Picture 7"/>
          <p:cNvPicPr>
            <a:picLocks noGrp="1" noChangeAspect="1" noChangeArrowheads="1"/>
          </p:cNvPicPr>
          <p:nvPr>
            <p:ph idx="1"/>
          </p:nvPr>
        </p:nvPicPr>
        <p:blipFill>
          <a:blip r:embed="rId2"/>
          <a:srcRect/>
          <a:stretch>
            <a:fillRect/>
          </a:stretch>
        </p:blipFill>
        <p:spPr>
          <a:xfrm>
            <a:off x="685800" y="2133600"/>
            <a:ext cx="8229600" cy="3657600"/>
          </a:xfrm>
          <a:noFill/>
        </p:spPr>
      </p:pic>
    </p:spTree>
    <p:extLst>
      <p:ext uri="{BB962C8B-B14F-4D97-AF65-F5344CB8AC3E}">
        <p14:creationId xmlns:p14="http://schemas.microsoft.com/office/powerpoint/2010/main" val="15024904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Content Placeholder 2"/>
          <p:cNvSpPr>
            <a:spLocks noGrp="1"/>
          </p:cNvSpPr>
          <p:nvPr>
            <p:ph idx="1"/>
          </p:nvPr>
        </p:nvSpPr>
        <p:spPr>
          <a:xfrm>
            <a:off x="457200" y="960437"/>
            <a:ext cx="8229600" cy="5516563"/>
          </a:xfrm>
        </p:spPr>
        <p:txBody>
          <a:bodyPr/>
          <a:lstStyle/>
          <a:p>
            <a:pPr algn="just">
              <a:lnSpc>
                <a:spcPct val="150000"/>
              </a:lnSpc>
            </a:pPr>
            <a:r>
              <a:rPr lang="en-US" altLang="en-US" sz="2400" dirty="0">
                <a:latin typeface="+mj-lt"/>
              </a:rPr>
              <a:t>The implementation of BPSK is as simple as that for ASK</a:t>
            </a:r>
          </a:p>
          <a:p>
            <a:pPr algn="just">
              <a:lnSpc>
                <a:spcPct val="150000"/>
              </a:lnSpc>
            </a:pPr>
            <a:r>
              <a:rPr lang="en-US" altLang="en-US" sz="2400" dirty="0">
                <a:latin typeface="+mj-lt"/>
              </a:rPr>
              <a:t>The reason is that the signal element with phase 180° can be seen as the complement of the signal element with phase 0°</a:t>
            </a:r>
          </a:p>
          <a:p>
            <a:pPr algn="just">
              <a:lnSpc>
                <a:spcPct val="150000"/>
              </a:lnSpc>
            </a:pPr>
            <a:r>
              <a:rPr lang="en-US" altLang="en-US" sz="2400" dirty="0">
                <a:latin typeface="+mj-lt"/>
              </a:rPr>
              <a:t>The polar NRZ signal is multiplied by the carrier frequency;</a:t>
            </a:r>
          </a:p>
          <a:p>
            <a:pPr algn="just">
              <a:lnSpc>
                <a:spcPct val="150000"/>
              </a:lnSpc>
            </a:pPr>
            <a:r>
              <a:rPr lang="en-US" altLang="en-US" sz="2400" dirty="0">
                <a:latin typeface="+mj-lt"/>
              </a:rPr>
              <a:t>the 1 bit (positive voltage) is represented by a phase starting at 0°; </a:t>
            </a:r>
          </a:p>
          <a:p>
            <a:pPr algn="just">
              <a:lnSpc>
                <a:spcPct val="150000"/>
              </a:lnSpc>
            </a:pPr>
            <a:r>
              <a:rPr lang="en-US" altLang="en-US" sz="2400" dirty="0">
                <a:latin typeface="+mj-lt"/>
              </a:rPr>
              <a:t>the 0 bit (negative voltage) is represented by a phase starting at 180°.</a:t>
            </a:r>
          </a:p>
        </p:txBody>
      </p:sp>
    </p:spTree>
    <p:extLst>
      <p:ext uri="{BB962C8B-B14F-4D97-AF65-F5344CB8AC3E}">
        <p14:creationId xmlns:p14="http://schemas.microsoft.com/office/powerpoint/2010/main" val="2706143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dirty="0"/>
              <a:t>Quadrature PSK</a:t>
            </a:r>
          </a:p>
        </p:txBody>
      </p:sp>
      <p:sp>
        <p:nvSpPr>
          <p:cNvPr id="116739" name="Content Placeholder 2"/>
          <p:cNvSpPr>
            <a:spLocks noGrp="1"/>
          </p:cNvSpPr>
          <p:nvPr>
            <p:ph idx="1"/>
          </p:nvPr>
        </p:nvSpPr>
        <p:spPr/>
        <p:txBody>
          <a:bodyPr/>
          <a:lstStyle/>
          <a:p>
            <a:pPr algn="just" eaLnBrk="1" hangingPunct="1">
              <a:lnSpc>
                <a:spcPct val="150000"/>
              </a:lnSpc>
            </a:pPr>
            <a:r>
              <a:rPr lang="en-US" altLang="en-US" sz="2400" dirty="0">
                <a:latin typeface="+mj-lt"/>
              </a:rPr>
              <a:t>To increase the bit rate, we can code 2 or more bits onto one signal element.</a:t>
            </a:r>
          </a:p>
          <a:p>
            <a:pPr algn="just" eaLnBrk="1" hangingPunct="1">
              <a:lnSpc>
                <a:spcPct val="150000"/>
              </a:lnSpc>
            </a:pPr>
            <a:r>
              <a:rPr lang="en-US" altLang="en-US" sz="2400" dirty="0">
                <a:latin typeface="+mj-lt"/>
              </a:rPr>
              <a:t>In QPSK, we parallelize the bit stream so that every two incoming bits are split up and PSK a carrier frequency. One carrier frequency is phase shifted 90</a:t>
            </a:r>
            <a:r>
              <a:rPr lang="en-US" altLang="en-US" sz="2400" baseline="30000" dirty="0">
                <a:latin typeface="+mj-lt"/>
              </a:rPr>
              <a:t>o</a:t>
            </a:r>
            <a:r>
              <a:rPr lang="en-US" altLang="en-US" sz="2400" dirty="0">
                <a:latin typeface="+mj-lt"/>
              </a:rPr>
              <a:t> from the other - in quadrature.</a:t>
            </a:r>
          </a:p>
          <a:p>
            <a:pPr algn="just" eaLnBrk="1" hangingPunct="1">
              <a:lnSpc>
                <a:spcPct val="150000"/>
              </a:lnSpc>
            </a:pPr>
            <a:r>
              <a:rPr lang="en-US" altLang="en-US" sz="2400" dirty="0">
                <a:latin typeface="+mj-lt"/>
              </a:rPr>
              <a:t>The two </a:t>
            </a:r>
            <a:r>
              <a:rPr lang="en-US" altLang="en-US" sz="2400" dirty="0" err="1">
                <a:latin typeface="+mj-lt"/>
              </a:rPr>
              <a:t>PSKed</a:t>
            </a:r>
            <a:r>
              <a:rPr lang="en-US" altLang="en-US" sz="2400" dirty="0">
                <a:latin typeface="+mj-lt"/>
              </a:rPr>
              <a:t> signals are then added to produce one of 4 signal elements. L = 4 here.</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997004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br>
              <a:rPr lang="en-US" altLang="en-US" sz="3400">
                <a:solidFill>
                  <a:schemeClr val="folHlink"/>
                </a:solidFill>
                <a:latin typeface="Times New Roman" pitchFamily="18" charset="0"/>
              </a:rPr>
            </a:br>
            <a:r>
              <a:rPr lang="en-US" altLang="en-US" sz="3400">
                <a:solidFill>
                  <a:schemeClr val="folHlink"/>
                </a:solidFill>
                <a:latin typeface="Times New Roman" pitchFamily="18" charset="0"/>
              </a:rPr>
              <a:t>Figure 11  </a:t>
            </a:r>
            <a:r>
              <a:rPr lang="en-US" altLang="en-US" sz="3400" i="1">
                <a:latin typeface="Times New Roman" pitchFamily="18" charset="0"/>
              </a:rPr>
              <a:t>QPSK and its implementation</a:t>
            </a:r>
            <a:br>
              <a:rPr lang="en-US" altLang="en-US" sz="3400" i="1">
                <a:latin typeface="Times New Roman" pitchFamily="18" charset="0"/>
              </a:rPr>
            </a:br>
            <a:endParaRPr lang="en-US" altLang="en-US" sz="3400"/>
          </a:p>
        </p:txBody>
      </p:sp>
      <p:pic>
        <p:nvPicPr>
          <p:cNvPr id="117763" name="Picture 7"/>
          <p:cNvPicPr>
            <a:picLocks noGrp="1" noChangeAspect="1" noChangeArrowheads="1"/>
          </p:cNvPicPr>
          <p:nvPr>
            <p:ph idx="1"/>
          </p:nvPr>
        </p:nvPicPr>
        <p:blipFill>
          <a:blip r:embed="rId2"/>
          <a:srcRect/>
          <a:stretch>
            <a:fillRect/>
          </a:stretch>
        </p:blipFill>
        <p:spPr>
          <a:xfrm>
            <a:off x="762000" y="1600200"/>
            <a:ext cx="7610475" cy="4876800"/>
          </a:xfrm>
          <a:noFill/>
        </p:spPr>
      </p:pic>
    </p:spTree>
    <p:extLst>
      <p:ext uri="{BB962C8B-B14F-4D97-AF65-F5344CB8AC3E}">
        <p14:creationId xmlns:p14="http://schemas.microsoft.com/office/powerpoint/2010/main" val="550290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p:cNvSpPr>
            <a:spLocks noGrp="1"/>
          </p:cNvSpPr>
          <p:nvPr>
            <p:ph idx="1"/>
          </p:nvPr>
        </p:nvSpPr>
        <p:spPr>
          <a:xfrm>
            <a:off x="457200" y="533400"/>
            <a:ext cx="8229600" cy="5592763"/>
          </a:xfrm>
        </p:spPr>
        <p:txBody>
          <a:bodyPr/>
          <a:lstStyle/>
          <a:p>
            <a:pPr>
              <a:buFont typeface="Arial" charset="0"/>
              <a:buNone/>
            </a:pPr>
            <a:r>
              <a:rPr lang="en-US" altLang="en-US" i="1">
                <a:solidFill>
                  <a:schemeClr val="hlink"/>
                </a:solidFill>
              </a:rPr>
              <a:t>Example 7</a:t>
            </a:r>
          </a:p>
          <a:p>
            <a:r>
              <a:rPr lang="en-US" altLang="en-US" i="1">
                <a:latin typeface="Times New Roman" pitchFamily="18" charset="0"/>
              </a:rPr>
              <a:t>Find the bandwidth for a signal transmitting at 12 Mbps for QPSK. The value of d = 0.</a:t>
            </a:r>
          </a:p>
          <a:p>
            <a:pPr algn="just">
              <a:buFont typeface="Arial" charset="0"/>
              <a:buNone/>
            </a:pPr>
            <a:r>
              <a:rPr lang="en-US" altLang="en-US" i="1">
                <a:solidFill>
                  <a:schemeClr val="hlink"/>
                </a:solidFill>
                <a:latin typeface="Times New Roman" pitchFamily="18" charset="0"/>
              </a:rPr>
              <a:t>Solution</a:t>
            </a:r>
          </a:p>
          <a:p>
            <a:pPr algn="just"/>
            <a:r>
              <a:rPr lang="en-US" altLang="en-US" i="1">
                <a:latin typeface="Times New Roman" pitchFamily="18" charset="0"/>
              </a:rPr>
              <a:t>For QPSK, 2 bits is carried by one signal element. This means that r = 2. So the signal rate (baud rate) is S = N × (1/r) = 6 Mbaud. With a value of d = 0, we have B = S = 6 MHz.</a:t>
            </a:r>
          </a:p>
          <a:p>
            <a:endParaRPr lang="en-US" altLang="en-US"/>
          </a:p>
        </p:txBody>
      </p:sp>
      <p:pic>
        <p:nvPicPr>
          <p:cNvPr id="118788" name="Picture 6" descr="download.png"/>
          <p:cNvPicPr>
            <a:picLocks noChangeAspect="1"/>
          </p:cNvPicPr>
          <p:nvPr/>
        </p:nvPicPr>
        <p:blipFill>
          <a:blip r:embed="rId2"/>
          <a:srcRect/>
          <a:stretch>
            <a:fillRect/>
          </a:stretch>
        </p:blipFill>
        <p:spPr bwMode="auto">
          <a:xfrm>
            <a:off x="7162800" y="381000"/>
            <a:ext cx="704850" cy="401638"/>
          </a:xfrm>
          <a:prstGeom prst="rect">
            <a:avLst/>
          </a:prstGeom>
          <a:noFill/>
          <a:ln w="9525">
            <a:noFill/>
            <a:miter lim="800000"/>
            <a:headEnd/>
            <a:tailEnd/>
          </a:ln>
        </p:spPr>
      </p:pic>
    </p:spTree>
    <p:extLst>
      <p:ext uri="{BB962C8B-B14F-4D97-AF65-F5344CB8AC3E}">
        <p14:creationId xmlns:p14="http://schemas.microsoft.com/office/powerpoint/2010/main" val="92257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a:xfrm>
            <a:off x="533400" y="457200"/>
            <a:ext cx="7467600" cy="762000"/>
          </a:xfrm>
        </p:spPr>
        <p:txBody>
          <a:bodyPr anchor="t"/>
          <a:lstStyle/>
          <a:p>
            <a:r>
              <a:rPr lang="en-US" altLang="en-US" sz="2400" b="1" dirty="0">
                <a:cs typeface="Arial" charset="0"/>
              </a:rPr>
              <a:t>Data   Rate Versus Signal Rate</a:t>
            </a:r>
          </a:p>
        </p:txBody>
      </p:sp>
      <p:sp>
        <p:nvSpPr>
          <p:cNvPr id="13315" name="Content Placeholder 3"/>
          <p:cNvSpPr>
            <a:spLocks noGrp="1"/>
          </p:cNvSpPr>
          <p:nvPr>
            <p:ph idx="1"/>
          </p:nvPr>
        </p:nvSpPr>
        <p:spPr>
          <a:xfrm>
            <a:off x="457200" y="1443037"/>
            <a:ext cx="8058150" cy="5033963"/>
          </a:xfrm>
        </p:spPr>
        <p:txBody>
          <a:bodyPr/>
          <a:lstStyle/>
          <a:p>
            <a:pPr algn="just">
              <a:buFont typeface="Arial" panose="020B0604020202020204" pitchFamily="34" charset="0"/>
              <a:buChar char="•"/>
              <a:defRPr/>
            </a:pPr>
            <a:r>
              <a:rPr lang="en-US" sz="2400" dirty="0">
                <a:latin typeface="+mj-lt"/>
                <a:cs typeface="Arial" panose="020B0604020202020204" pitchFamily="34" charset="0"/>
              </a:rPr>
              <a:t>The </a:t>
            </a:r>
            <a:r>
              <a:rPr lang="en-US" sz="2400" b="1" dirty="0">
                <a:latin typeface="+mj-lt"/>
                <a:cs typeface="Arial" panose="020B0604020202020204" pitchFamily="34" charset="0"/>
              </a:rPr>
              <a:t>data rate </a:t>
            </a:r>
            <a:r>
              <a:rPr lang="en-US" sz="2400" dirty="0">
                <a:latin typeface="+mj-lt"/>
                <a:cs typeface="Arial" panose="020B0604020202020204" pitchFamily="34" charset="0"/>
              </a:rPr>
              <a:t>defines the number of data elements (bits) sent in 1s. The unit is bits per second (bps). </a:t>
            </a:r>
          </a:p>
          <a:p>
            <a:pPr marL="0" indent="0" algn="just">
              <a:buFont typeface="Wingdings" pitchFamily="2" charset="2"/>
              <a:buNone/>
              <a:defRPr/>
            </a:pPr>
            <a:endParaRPr lang="en-US" sz="2400" dirty="0">
              <a:latin typeface="+mj-lt"/>
              <a:cs typeface="Arial" panose="020B0604020202020204" pitchFamily="34" charset="0"/>
            </a:endParaRPr>
          </a:p>
          <a:p>
            <a:pPr algn="just">
              <a:buFont typeface="Arial" panose="020B0604020202020204" pitchFamily="34" charset="0"/>
              <a:buChar char="•"/>
              <a:defRPr/>
            </a:pPr>
            <a:r>
              <a:rPr lang="en-US" sz="2400" dirty="0">
                <a:latin typeface="+mj-lt"/>
                <a:cs typeface="Arial" panose="020B0604020202020204" pitchFamily="34" charset="0"/>
              </a:rPr>
              <a:t>The </a:t>
            </a:r>
            <a:r>
              <a:rPr lang="en-US" sz="2400" b="1" dirty="0">
                <a:latin typeface="+mj-lt"/>
                <a:cs typeface="Arial" panose="020B0604020202020204" pitchFamily="34" charset="0"/>
              </a:rPr>
              <a:t>signal rate </a:t>
            </a:r>
            <a:r>
              <a:rPr lang="en-US" sz="2400" dirty="0">
                <a:latin typeface="+mj-lt"/>
                <a:cs typeface="Arial" panose="020B0604020202020204" pitchFamily="34" charset="0"/>
              </a:rPr>
              <a:t>is the number of signal elements sent in 1s. The unit is the baud.</a:t>
            </a:r>
          </a:p>
          <a:p>
            <a:pPr algn="just">
              <a:buFont typeface="Arial" panose="020B0604020202020204" pitchFamily="34" charset="0"/>
              <a:buChar char="•"/>
              <a:defRPr/>
            </a:pPr>
            <a:endParaRPr lang="en-US" sz="2400" dirty="0">
              <a:latin typeface="+mj-lt"/>
              <a:cs typeface="Arial" panose="020B0604020202020204" pitchFamily="34" charset="0"/>
            </a:endParaRPr>
          </a:p>
          <a:p>
            <a:pPr algn="just">
              <a:buFont typeface="Arial" panose="020B0604020202020204" pitchFamily="34" charset="0"/>
              <a:buChar char="•"/>
              <a:defRPr/>
            </a:pPr>
            <a:r>
              <a:rPr lang="en-US" sz="2400" dirty="0">
                <a:latin typeface="+mj-lt"/>
                <a:cs typeface="Arial" panose="020B0604020202020204" pitchFamily="34" charset="0"/>
              </a:rPr>
              <a:t>The data rate is sometimes called the </a:t>
            </a:r>
            <a:r>
              <a:rPr lang="en-US" sz="2400" b="1" dirty="0">
                <a:latin typeface="+mj-lt"/>
                <a:cs typeface="Arial" panose="020B0604020202020204" pitchFamily="34" charset="0"/>
              </a:rPr>
              <a:t>bit rate; </a:t>
            </a:r>
            <a:r>
              <a:rPr lang="en-US" sz="2400" dirty="0">
                <a:latin typeface="+mj-lt"/>
                <a:cs typeface="Arial" panose="020B0604020202020204" pitchFamily="34" charset="0"/>
              </a:rPr>
              <a:t>the signal rate is sometimes called the </a:t>
            </a:r>
            <a:r>
              <a:rPr lang="en-US" sz="2400" b="1" dirty="0">
                <a:latin typeface="+mj-lt"/>
                <a:cs typeface="Arial" panose="020B0604020202020204" pitchFamily="34" charset="0"/>
              </a:rPr>
              <a:t>pulse rate, </a:t>
            </a:r>
            <a:r>
              <a:rPr lang="en-US" sz="2400" dirty="0">
                <a:latin typeface="+mj-lt"/>
                <a:cs typeface="Arial" panose="020B0604020202020204" pitchFamily="34" charset="0"/>
              </a:rPr>
              <a:t>the </a:t>
            </a:r>
            <a:r>
              <a:rPr lang="en-US" sz="2400" b="1" dirty="0">
                <a:latin typeface="+mj-lt"/>
                <a:cs typeface="Arial" panose="020B0604020202020204" pitchFamily="34" charset="0"/>
              </a:rPr>
              <a:t>modulation rate, </a:t>
            </a:r>
            <a:r>
              <a:rPr lang="en-US" sz="2400" dirty="0">
                <a:latin typeface="+mj-lt"/>
                <a:cs typeface="Arial" panose="020B0604020202020204" pitchFamily="34" charset="0"/>
              </a:rPr>
              <a:t>or the </a:t>
            </a:r>
            <a:r>
              <a:rPr lang="en-US" sz="2400" b="1" dirty="0">
                <a:latin typeface="+mj-lt"/>
                <a:cs typeface="Arial" panose="020B0604020202020204" pitchFamily="34" charset="0"/>
              </a:rPr>
              <a:t>baud rate.</a:t>
            </a:r>
            <a:endParaRPr lang="en-US" sz="2400" dirty="0">
              <a:latin typeface="+mj-lt"/>
              <a:cs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z="3600" b="1" dirty="0"/>
              <a:t>Constellation Diagrams</a:t>
            </a:r>
          </a:p>
        </p:txBody>
      </p:sp>
      <p:sp>
        <p:nvSpPr>
          <p:cNvPr id="119811" name="Content Placeholder 2"/>
          <p:cNvSpPr>
            <a:spLocks noGrp="1"/>
          </p:cNvSpPr>
          <p:nvPr>
            <p:ph idx="1"/>
          </p:nvPr>
        </p:nvSpPr>
        <p:spPr/>
        <p:txBody>
          <a:bodyPr/>
          <a:lstStyle/>
          <a:p>
            <a:pPr algn="just" eaLnBrk="1" hangingPunct="1">
              <a:lnSpc>
                <a:spcPct val="150000"/>
              </a:lnSpc>
            </a:pPr>
            <a:r>
              <a:rPr lang="en-US" altLang="en-US" sz="2400" dirty="0">
                <a:latin typeface="+mj-lt"/>
              </a:rPr>
              <a:t>A constellation diagram helps us to define the amplitude and phase of a signal when we are using two carriers, one in quadrature of the other.</a:t>
            </a:r>
          </a:p>
          <a:p>
            <a:pPr algn="just" eaLnBrk="1" hangingPunct="1">
              <a:lnSpc>
                <a:spcPct val="150000"/>
              </a:lnSpc>
            </a:pPr>
            <a:r>
              <a:rPr lang="en-US" altLang="en-US" sz="2400" dirty="0">
                <a:latin typeface="+mj-lt"/>
              </a:rPr>
              <a:t>The X-axis represents the in-phase carrier and the Y-axis represents quadrature carrier.</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622632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br>
              <a:rPr lang="en-US" altLang="en-US" sz="3400">
                <a:solidFill>
                  <a:schemeClr val="folHlink"/>
                </a:solidFill>
                <a:latin typeface="Times New Roman" pitchFamily="18" charset="0"/>
              </a:rPr>
            </a:br>
            <a:r>
              <a:rPr lang="en-US" altLang="en-US" sz="3400">
                <a:solidFill>
                  <a:schemeClr val="folHlink"/>
                </a:solidFill>
                <a:latin typeface="Times New Roman" pitchFamily="18" charset="0"/>
              </a:rPr>
              <a:t>Figure 12  </a:t>
            </a:r>
            <a:r>
              <a:rPr lang="en-US" altLang="en-US" sz="3400" i="1">
                <a:latin typeface="Times New Roman" pitchFamily="18" charset="0"/>
              </a:rPr>
              <a:t>Concept of a constellation diagram</a:t>
            </a:r>
            <a:br>
              <a:rPr lang="en-US" altLang="en-US" sz="3400" i="1">
                <a:latin typeface="Times New Roman" pitchFamily="18" charset="0"/>
              </a:rPr>
            </a:br>
            <a:endParaRPr lang="en-US" altLang="en-US" sz="3400"/>
          </a:p>
        </p:txBody>
      </p:sp>
      <p:pic>
        <p:nvPicPr>
          <p:cNvPr id="120835" name="Picture 6"/>
          <p:cNvPicPr>
            <a:picLocks noGrp="1" noChangeAspect="1" noChangeArrowheads="1"/>
          </p:cNvPicPr>
          <p:nvPr>
            <p:ph idx="1"/>
          </p:nvPr>
        </p:nvPicPr>
        <p:blipFill>
          <a:blip r:embed="rId2"/>
          <a:srcRect/>
          <a:stretch>
            <a:fillRect/>
          </a:stretch>
        </p:blipFill>
        <p:spPr>
          <a:xfrm>
            <a:off x="1096963" y="1600200"/>
            <a:ext cx="6950075" cy="4525963"/>
          </a:xfrm>
          <a:noFill/>
        </p:spPr>
      </p:pic>
    </p:spTree>
    <p:extLst>
      <p:ext uri="{BB962C8B-B14F-4D97-AF65-F5344CB8AC3E}">
        <p14:creationId xmlns:p14="http://schemas.microsoft.com/office/powerpoint/2010/main" val="2137841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Content Placeholder 2"/>
          <p:cNvSpPr>
            <a:spLocks noGrp="1"/>
          </p:cNvSpPr>
          <p:nvPr>
            <p:ph idx="1"/>
          </p:nvPr>
        </p:nvSpPr>
        <p:spPr>
          <a:xfrm>
            <a:off x="457200" y="381000"/>
            <a:ext cx="8229600" cy="5745163"/>
          </a:xfrm>
        </p:spPr>
        <p:txBody>
          <a:bodyPr/>
          <a:lstStyle/>
          <a:p>
            <a:pPr>
              <a:buFont typeface="Arial" charset="0"/>
              <a:buNone/>
            </a:pPr>
            <a:endParaRPr lang="en-US" altLang="en-US" i="1" dirty="0">
              <a:solidFill>
                <a:schemeClr val="hlink"/>
              </a:solidFill>
            </a:endParaRPr>
          </a:p>
          <a:p>
            <a:pPr>
              <a:buFont typeface="Arial" charset="0"/>
              <a:buNone/>
            </a:pPr>
            <a:r>
              <a:rPr lang="en-US" altLang="en-US" i="1" dirty="0">
                <a:solidFill>
                  <a:schemeClr val="hlink"/>
                </a:solidFill>
              </a:rPr>
              <a:t>Example 8</a:t>
            </a:r>
          </a:p>
          <a:p>
            <a:r>
              <a:rPr lang="en-US" altLang="en-US" i="1" dirty="0">
                <a:latin typeface="Times New Roman" pitchFamily="18" charset="0"/>
              </a:rPr>
              <a:t>Show the constellation diagrams for an ASK (OOK), BPSK, and QPSK signals.</a:t>
            </a:r>
          </a:p>
          <a:p>
            <a:pPr>
              <a:buFont typeface="Arial" charset="0"/>
              <a:buNone/>
            </a:pPr>
            <a:r>
              <a:rPr lang="en-US" altLang="en-US" i="1" dirty="0">
                <a:solidFill>
                  <a:schemeClr val="hlink"/>
                </a:solidFill>
                <a:latin typeface="Times New Roman" pitchFamily="18" charset="0"/>
              </a:rPr>
              <a:t>Solution</a:t>
            </a:r>
          </a:p>
          <a:p>
            <a:r>
              <a:rPr lang="en-US" altLang="en-US" i="1" dirty="0">
                <a:latin typeface="Times" pitchFamily="1" charset="0"/>
              </a:rPr>
              <a:t>Figure 5.13 shows the three constellation diagrams.</a:t>
            </a:r>
          </a:p>
          <a:p>
            <a:endParaRPr lang="en-US" altLang="en-US" dirty="0"/>
          </a:p>
        </p:txBody>
      </p:sp>
    </p:spTree>
    <p:extLst>
      <p:ext uri="{BB962C8B-B14F-4D97-AF65-F5344CB8AC3E}">
        <p14:creationId xmlns:p14="http://schemas.microsoft.com/office/powerpoint/2010/main" val="960619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a:xfrm>
            <a:off x="457200" y="1066800"/>
            <a:ext cx="8229600" cy="1143000"/>
          </a:xfrm>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13  </a:t>
            </a:r>
            <a:r>
              <a:rPr lang="en-US" altLang="en-US" sz="3400" i="1" dirty="0">
                <a:latin typeface="Times New Roman" pitchFamily="18" charset="0"/>
              </a:rPr>
              <a:t>Three constellation diagrams</a:t>
            </a:r>
            <a:br>
              <a:rPr lang="en-US" altLang="en-US" sz="3400" i="1" dirty="0">
                <a:latin typeface="Times New Roman" pitchFamily="18" charset="0"/>
              </a:rPr>
            </a:br>
            <a:endParaRPr lang="en-US" altLang="en-US" sz="3400" dirty="0"/>
          </a:p>
        </p:txBody>
      </p:sp>
      <p:pic>
        <p:nvPicPr>
          <p:cNvPr id="122883" name="Picture 6"/>
          <p:cNvPicPr>
            <a:picLocks noGrp="1" noChangeAspect="1" noChangeArrowheads="1"/>
          </p:cNvPicPr>
          <p:nvPr>
            <p:ph idx="1"/>
          </p:nvPr>
        </p:nvPicPr>
        <p:blipFill>
          <a:blip r:embed="rId2"/>
          <a:srcRect/>
          <a:stretch>
            <a:fillRect/>
          </a:stretch>
        </p:blipFill>
        <p:spPr>
          <a:xfrm>
            <a:off x="457200" y="2841625"/>
            <a:ext cx="8229600" cy="2043113"/>
          </a:xfrm>
          <a:noFill/>
        </p:spPr>
      </p:pic>
    </p:spTree>
    <p:extLst>
      <p:ext uri="{BB962C8B-B14F-4D97-AF65-F5344CB8AC3E}">
        <p14:creationId xmlns:p14="http://schemas.microsoft.com/office/powerpoint/2010/main" val="8602254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1447800"/>
            <a:ext cx="8229600" cy="533400"/>
          </a:xfrm>
        </p:spPr>
        <p:txBody>
          <a:bodyPr/>
          <a:lstStyle/>
          <a:p>
            <a:pPr algn="l">
              <a:lnSpc>
                <a:spcPct val="150000"/>
              </a:lnSpc>
            </a:pP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r>
              <a:rPr lang="en-US" altLang="en-US" sz="2800" b="1" dirty="0"/>
              <a:t>Quadrature amplitude modulation (QAM)</a:t>
            </a:r>
            <a:br>
              <a:rPr lang="en-US" altLang="en-US" sz="2800" b="1" dirty="0"/>
            </a:br>
            <a:r>
              <a:rPr lang="en-US" altLang="en-US" sz="2800" dirty="0"/>
              <a:t>QAM is a combination of ASK and PSK.</a:t>
            </a:r>
            <a:br>
              <a:rPr lang="en-US" altLang="en-US" sz="2800" dirty="0"/>
            </a:br>
            <a:r>
              <a:rPr lang="en-US" altLang="en-US" sz="2800" b="1" i="1" dirty="0"/>
              <a:t>Bandwidth for QAM</a:t>
            </a:r>
            <a:br>
              <a:rPr lang="en-US" altLang="en-US" sz="2800" b="1" i="1" dirty="0"/>
            </a:br>
            <a:r>
              <a:rPr lang="en-US" altLang="en-US" sz="2800" dirty="0"/>
              <a:t>The minimum bandwidth required for QAM transmission is the same as that required for ASK and PSK transmission. </a:t>
            </a:r>
            <a:br>
              <a:rPr lang="en-US" altLang="en-US" sz="2800" dirty="0"/>
            </a:br>
            <a:r>
              <a:rPr lang="en-US" altLang="en-US" sz="2800" dirty="0"/>
              <a:t>QAM has the same advantages as PSK over ASK.</a:t>
            </a:r>
            <a:br>
              <a:rPr lang="en-US" altLang="en-US" sz="2800" dirty="0"/>
            </a:br>
            <a:br>
              <a:rPr lang="en-US" altLang="en-US" sz="2800" dirty="0"/>
            </a:br>
            <a:br>
              <a:rPr lang="en-US" altLang="en-US" sz="2800" dirty="0"/>
            </a:br>
            <a:br>
              <a:rPr lang="en-US" altLang="en-US" sz="2800" i="1" dirty="0">
                <a:latin typeface="Times New Roman" pitchFamily="18" charset="0"/>
              </a:rPr>
            </a:br>
            <a:br>
              <a:rPr lang="en-US" altLang="en-US" sz="2800" dirty="0"/>
            </a:br>
            <a:endParaRPr lang="en-US" altLang="en-US" sz="2800" dirty="0"/>
          </a:p>
        </p:txBody>
      </p:sp>
    </p:spTree>
    <p:extLst>
      <p:ext uri="{BB962C8B-B14F-4D97-AF65-F5344CB8AC3E}">
        <p14:creationId xmlns:p14="http://schemas.microsoft.com/office/powerpoint/2010/main" val="4159203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813" y="1704975"/>
            <a:ext cx="8296275"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Rectangle 3"/>
          <p:cNvSpPr>
            <a:spLocks noChangeArrowheads="1"/>
          </p:cNvSpPr>
          <p:nvPr/>
        </p:nvSpPr>
        <p:spPr bwMode="auto">
          <a:xfrm>
            <a:off x="3093585" y="193675"/>
            <a:ext cx="2883804"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2400" b="1">
                <a:solidFill>
                  <a:srgbClr val="063DE8"/>
                </a:solidFill>
              </a:rPr>
              <a:t>4-QAM and 8-QAM</a:t>
            </a:r>
          </a:p>
          <a:p>
            <a:pPr algn="ctr"/>
            <a:r>
              <a:rPr lang="en-US" altLang="en-US" sz="2400" b="1">
                <a:solidFill>
                  <a:srgbClr val="063DE8"/>
                </a:solidFill>
              </a:rPr>
              <a:t>Constellations</a:t>
            </a:r>
          </a:p>
        </p:txBody>
      </p:sp>
    </p:spTree>
    <p:extLst>
      <p:ext uri="{BB962C8B-B14F-4D97-AF65-F5344CB8AC3E}">
        <p14:creationId xmlns:p14="http://schemas.microsoft.com/office/powerpoint/2010/main" val="345107054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75" y="1966913"/>
            <a:ext cx="822325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5" name="Rectangle 3"/>
          <p:cNvSpPr>
            <a:spLocks noChangeArrowheads="1"/>
          </p:cNvSpPr>
          <p:nvPr/>
        </p:nvSpPr>
        <p:spPr bwMode="auto">
          <a:xfrm>
            <a:off x="3211513" y="346075"/>
            <a:ext cx="24955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a:solidFill>
                  <a:srgbClr val="063DE8"/>
                </a:solidFill>
              </a:rPr>
              <a:t>16-QAM</a:t>
            </a:r>
          </a:p>
          <a:p>
            <a:pPr algn="ctr"/>
            <a:r>
              <a:rPr lang="en-US" altLang="en-US" sz="3200" b="1">
                <a:solidFill>
                  <a:srgbClr val="063DE8"/>
                </a:solidFill>
              </a:rPr>
              <a:t>Constellation</a:t>
            </a:r>
          </a:p>
        </p:txBody>
      </p:sp>
    </p:spTree>
    <p:extLst>
      <p:ext uri="{BB962C8B-B14F-4D97-AF65-F5344CB8AC3E}">
        <p14:creationId xmlns:p14="http://schemas.microsoft.com/office/powerpoint/2010/main" val="308428689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5"/>
          <p:cNvSpPr>
            <a:spLocks noGrp="1"/>
          </p:cNvSpPr>
          <p:nvPr>
            <p:ph type="sldNum" sz="quarter" idx="12"/>
          </p:nvPr>
        </p:nvSpPr>
        <p:spPr bwMode="auto">
          <a:noFill/>
          <a:ln>
            <a:miter lim="800000"/>
            <a:headEnd/>
            <a:tailEnd/>
          </a:ln>
        </p:spPr>
        <p:txBody>
          <a:bodyPr/>
          <a:lstStyle/>
          <a:p>
            <a:fld id="{70948A53-4E96-4614-80D3-D0F40BF4F2B7}" type="slidenum">
              <a:rPr lang="en-US" altLang="en-US"/>
              <a:pPr/>
              <a:t>117</a:t>
            </a:fld>
            <a:endParaRPr lang="en-US" altLang="en-US"/>
          </a:p>
        </p:txBody>
      </p:sp>
      <p:sp>
        <p:nvSpPr>
          <p:cNvPr id="154627" name="Rectangle 3"/>
          <p:cNvSpPr>
            <a:spLocks noGrp="1" noChangeArrowheads="1"/>
          </p:cNvSpPr>
          <p:nvPr>
            <p:ph type="subTitle" idx="1"/>
          </p:nvPr>
        </p:nvSpPr>
        <p:spPr>
          <a:xfrm>
            <a:off x="533400" y="2819400"/>
            <a:ext cx="8229600" cy="2514600"/>
          </a:xfrm>
        </p:spPr>
        <p:txBody>
          <a:bodyPr/>
          <a:lstStyle/>
          <a:p>
            <a:pPr algn="l"/>
            <a:endParaRPr lang="en-US" altLang="en-US" sz="1800" b="1">
              <a:solidFill>
                <a:srgbClr val="8A1287"/>
              </a:solidFill>
            </a:endParaRPr>
          </a:p>
          <a:p>
            <a:r>
              <a:rPr lang="en-US" altLang="en-US" sz="3600" b="1">
                <a:solidFill>
                  <a:srgbClr val="8A1287"/>
                </a:solidFill>
              </a:rPr>
              <a:t>Multiplexing : Sharing a Medium</a:t>
            </a:r>
          </a:p>
          <a:p>
            <a:pPr algn="l"/>
            <a:endParaRPr lang="en-US" altLang="en-US" sz="3600">
              <a:solidFill>
                <a:srgbClr val="8A1287"/>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3"/>
          <p:cNvSpPr>
            <a:spLocks noGrp="1"/>
          </p:cNvSpPr>
          <p:nvPr>
            <p:ph type="sldNum" sz="quarter" idx="12"/>
          </p:nvPr>
        </p:nvSpPr>
        <p:spPr bwMode="auto">
          <a:noFill/>
          <a:ln>
            <a:miter lim="800000"/>
            <a:headEnd/>
            <a:tailEnd/>
          </a:ln>
        </p:spPr>
        <p:txBody>
          <a:bodyPr/>
          <a:lstStyle/>
          <a:p>
            <a:fld id="{7BBB7760-4A55-4137-B8EF-6F1CCDEB34E4}" type="slidenum">
              <a:rPr lang="en-US" altLang="en-US"/>
              <a:pPr/>
              <a:t>118</a:t>
            </a:fld>
            <a:endParaRPr lang="en-US" altLang="en-US"/>
          </a:p>
        </p:txBody>
      </p:sp>
      <p:sp>
        <p:nvSpPr>
          <p:cNvPr id="155651"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55652" name="Text Box 4"/>
          <p:cNvSpPr txBox="1">
            <a:spLocks noChangeArrowheads="1"/>
          </p:cNvSpPr>
          <p:nvPr/>
        </p:nvSpPr>
        <p:spPr bwMode="auto">
          <a:xfrm>
            <a:off x="685800" y="609600"/>
            <a:ext cx="7772400" cy="8048357"/>
          </a:xfrm>
          <a:prstGeom prst="rect">
            <a:avLst/>
          </a:prstGeom>
          <a:noFill/>
          <a:ln w="9525">
            <a:noFill/>
            <a:miter lim="800000"/>
            <a:headEnd/>
            <a:tailEnd/>
          </a:ln>
        </p:spPr>
        <p:txBody>
          <a:bodyPr>
            <a:spAutoFit/>
          </a:bodyPr>
          <a:lstStyle/>
          <a:p>
            <a:pPr algn="just" eaLnBrk="1" hangingPunct="1">
              <a:lnSpc>
                <a:spcPct val="150000"/>
              </a:lnSpc>
              <a:spcBef>
                <a:spcPct val="50000"/>
              </a:spcBef>
            </a:pPr>
            <a:r>
              <a:rPr lang="en-US" altLang="en-US" sz="3200" b="1" dirty="0">
                <a:latin typeface="+mj-lt"/>
              </a:rPr>
              <a:t>Introduction</a:t>
            </a:r>
            <a:endParaRPr lang="en-US" altLang="en-US" sz="1600" b="1" dirty="0">
              <a:latin typeface="+mj-lt"/>
            </a:endParaRPr>
          </a:p>
          <a:p>
            <a:pPr algn="just" eaLnBrk="1" hangingPunct="1">
              <a:lnSpc>
                <a:spcPct val="150000"/>
              </a:lnSpc>
              <a:spcBef>
                <a:spcPct val="50000"/>
              </a:spcBef>
            </a:pPr>
            <a:r>
              <a:rPr lang="en-US" altLang="en-US" sz="2000" dirty="0">
                <a:latin typeface="+mj-lt"/>
              </a:rPr>
              <a:t>Introduction-multiplexing and </a:t>
            </a:r>
            <a:r>
              <a:rPr lang="en-US" sz="2000" dirty="0">
                <a:latin typeface="+mj-lt"/>
              </a:rPr>
              <a:t>De-multiplexing</a:t>
            </a:r>
          </a:p>
          <a:p>
            <a:pPr algn="just">
              <a:lnSpc>
                <a:spcPct val="150000"/>
              </a:lnSpc>
            </a:pPr>
            <a:r>
              <a:rPr lang="en-US" sz="2000" b="1" dirty="0">
                <a:latin typeface="+mj-lt"/>
              </a:rPr>
              <a:t>What is Multiplexing?</a:t>
            </a:r>
          </a:p>
          <a:p>
            <a:pPr algn="just">
              <a:lnSpc>
                <a:spcPct val="150000"/>
              </a:lnSpc>
            </a:pPr>
            <a:r>
              <a:rPr lang="en-US" sz="2000" dirty="0">
                <a:latin typeface="+mj-lt"/>
              </a:rPr>
              <a:t>-Multiplexing is a technique used to combine and send the multiple data streams over a single medium. The process of combining the data streams is known as </a:t>
            </a:r>
            <a:r>
              <a:rPr lang="en-US" sz="2000" b="1" dirty="0">
                <a:latin typeface="+mj-lt"/>
              </a:rPr>
              <a:t>multiplexing</a:t>
            </a:r>
            <a:r>
              <a:rPr lang="en-US" sz="2000" dirty="0">
                <a:latin typeface="+mj-lt"/>
              </a:rPr>
              <a:t> and hardware used for multiplexing is known as a </a:t>
            </a:r>
            <a:r>
              <a:rPr lang="en-US" sz="2000" b="1" dirty="0">
                <a:latin typeface="+mj-lt"/>
              </a:rPr>
              <a:t>multiplexer</a:t>
            </a:r>
            <a:r>
              <a:rPr lang="en-US" sz="2000" dirty="0">
                <a:latin typeface="+mj-lt"/>
              </a:rPr>
              <a:t>.</a:t>
            </a:r>
          </a:p>
          <a:p>
            <a:pPr algn="just">
              <a:lnSpc>
                <a:spcPct val="150000"/>
              </a:lnSpc>
            </a:pPr>
            <a:endParaRPr lang="en-US" sz="2000" dirty="0">
              <a:latin typeface="+mj-lt"/>
            </a:endParaRPr>
          </a:p>
          <a:p>
            <a:pPr algn="just">
              <a:lnSpc>
                <a:spcPct val="150000"/>
              </a:lnSpc>
            </a:pPr>
            <a:r>
              <a:rPr lang="en-US" sz="2000" dirty="0">
                <a:latin typeface="+mj-lt"/>
              </a:rPr>
              <a:t>-Multiplexing is achieved by using a device called Multiplexer (</a:t>
            </a:r>
            <a:r>
              <a:rPr lang="en-US" sz="2000" b="1" dirty="0">
                <a:latin typeface="+mj-lt"/>
              </a:rPr>
              <a:t>MUX</a:t>
            </a:r>
            <a:r>
              <a:rPr lang="en-US" sz="2000" dirty="0">
                <a:latin typeface="+mj-lt"/>
              </a:rPr>
              <a:t>) that combines n input lines to generate a single output line. Multiplexing follows many-to-one, i.e., n input lines and one output line.</a:t>
            </a:r>
          </a:p>
          <a:p>
            <a:pPr algn="just">
              <a:lnSpc>
                <a:spcPct val="150000"/>
              </a:lnSpc>
            </a:pPr>
            <a:endParaRPr lang="en-US" sz="2000" dirty="0">
              <a:latin typeface="+mj-lt"/>
            </a:endParaRPr>
          </a:p>
          <a:p>
            <a:pPr algn="just">
              <a:lnSpc>
                <a:spcPct val="150000"/>
              </a:lnSpc>
            </a:pPr>
            <a:r>
              <a:rPr lang="en-US" dirty="0">
                <a:latin typeface="+mj-lt"/>
              </a:rPr>
              <a:t>.</a:t>
            </a:r>
          </a:p>
          <a:p>
            <a:pPr algn="just" eaLnBrk="1" hangingPunct="1">
              <a:lnSpc>
                <a:spcPct val="150000"/>
              </a:lnSpc>
              <a:spcBef>
                <a:spcPct val="50000"/>
              </a:spcBef>
            </a:pPr>
            <a:endParaRPr lang="en-US" altLang="en-US" sz="3600" dirty="0">
              <a:latin typeface="+mj-l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4876800" cy="715962"/>
          </a:xfrm>
        </p:spPr>
        <p:txBody>
          <a:bodyPr/>
          <a:lstStyle/>
          <a:p>
            <a:r>
              <a:rPr lang="en-US" sz="2400" b="1" dirty="0" err="1"/>
              <a:t>Demultiplexing</a:t>
            </a:r>
            <a:endParaRPr lang="en-IN" sz="2400" dirty="0"/>
          </a:p>
        </p:txBody>
      </p:sp>
      <p:sp>
        <p:nvSpPr>
          <p:cNvPr id="3" name="Content Placeholder 2"/>
          <p:cNvSpPr>
            <a:spLocks noGrp="1"/>
          </p:cNvSpPr>
          <p:nvPr>
            <p:ph idx="1"/>
          </p:nvPr>
        </p:nvSpPr>
        <p:spPr>
          <a:xfrm>
            <a:off x="533400" y="914400"/>
            <a:ext cx="8229600" cy="4525963"/>
          </a:xfrm>
        </p:spPr>
        <p:txBody>
          <a:bodyPr/>
          <a:lstStyle/>
          <a:p>
            <a:pPr algn="just">
              <a:lnSpc>
                <a:spcPct val="150000"/>
              </a:lnSpc>
            </a:pPr>
            <a:r>
              <a:rPr lang="en-US" sz="2000" b="1" dirty="0" err="1">
                <a:latin typeface="+mj-lt"/>
              </a:rPr>
              <a:t>Demultiplexing</a:t>
            </a:r>
            <a:r>
              <a:rPr lang="en-US" sz="2000" dirty="0">
                <a:latin typeface="+mj-lt"/>
              </a:rPr>
              <a:t> is achieved by using a device called </a:t>
            </a:r>
            <a:r>
              <a:rPr lang="en-US" sz="2000" dirty="0" err="1">
                <a:latin typeface="+mj-lt"/>
              </a:rPr>
              <a:t>Demultiplexer</a:t>
            </a:r>
            <a:r>
              <a:rPr lang="en-US" sz="2000" dirty="0">
                <a:latin typeface="+mj-lt"/>
              </a:rPr>
              <a:t> (</a:t>
            </a:r>
            <a:r>
              <a:rPr lang="en-US" sz="2000" b="1" dirty="0">
                <a:latin typeface="+mj-lt"/>
              </a:rPr>
              <a:t>DEMUX</a:t>
            </a:r>
            <a:r>
              <a:rPr lang="en-US" sz="2000" dirty="0">
                <a:latin typeface="+mj-lt"/>
              </a:rPr>
              <a:t>) available at the receiving end. DEMUX separates a signal into its component signals (one input and n outputs). Therefore, we can say that </a:t>
            </a:r>
            <a:r>
              <a:rPr lang="en-US" sz="2000" dirty="0" err="1">
                <a:latin typeface="+mj-lt"/>
              </a:rPr>
              <a:t>demultiplexing</a:t>
            </a:r>
            <a:r>
              <a:rPr lang="en-US" sz="2000" dirty="0">
                <a:latin typeface="+mj-lt"/>
              </a:rPr>
              <a:t> follows the one-to-many approach.</a:t>
            </a:r>
            <a:endParaRPr lang="en-US" altLang="en-US" sz="3600" dirty="0">
              <a:latin typeface="+mj-lt"/>
            </a:endParaRPr>
          </a:p>
          <a:p>
            <a:pPr algn="just" eaLnBrk="1" hangingPunct="1">
              <a:lnSpc>
                <a:spcPct val="150000"/>
              </a:lnSpc>
              <a:spcBef>
                <a:spcPct val="50000"/>
              </a:spcBef>
            </a:pPr>
            <a:endParaRPr lang="en-US" altLang="en-US" sz="3600" dirty="0">
              <a:latin typeface="+mj-lt"/>
            </a:endParaRPr>
          </a:p>
          <a:p>
            <a:pPr marL="171450" indent="-171450" algn="just">
              <a:lnSpc>
                <a:spcPct val="150000"/>
              </a:lnSpc>
              <a:buFont typeface="Arial" panose="020B0604020202020204" pitchFamily="34" charset="0"/>
              <a:buChar char="•"/>
            </a:pPr>
            <a:endParaRPr lang="en-US" sz="1800" dirty="0">
              <a:latin typeface="+mj-lt"/>
            </a:endParaRPr>
          </a:p>
          <a:p>
            <a:pPr marL="171450" indent="-171450" algn="just">
              <a:lnSpc>
                <a:spcPct val="150000"/>
              </a:lnSpc>
              <a:buFont typeface="Arial" panose="020B0604020202020204" pitchFamily="34" charset="0"/>
              <a:buChar char="•"/>
            </a:pPr>
            <a:r>
              <a:rPr lang="en-US" sz="1800" dirty="0">
                <a:latin typeface="+mj-lt"/>
              </a:rPr>
              <a:t>The 'n' input lines are transmitted through a multiplexer and multiplexer combines the signals to form a composite signal.</a:t>
            </a:r>
          </a:p>
          <a:p>
            <a:pPr marL="171450" indent="-171450" algn="just">
              <a:lnSpc>
                <a:spcPct val="150000"/>
              </a:lnSpc>
              <a:buFont typeface="Arial" panose="020B0604020202020204" pitchFamily="34" charset="0"/>
              <a:buChar char="•"/>
            </a:pPr>
            <a:r>
              <a:rPr lang="en-US" sz="1800" dirty="0">
                <a:latin typeface="+mj-lt"/>
              </a:rPr>
              <a:t>The composite signal is passed through a </a:t>
            </a:r>
            <a:r>
              <a:rPr lang="en-US" sz="1800" dirty="0" err="1">
                <a:latin typeface="+mj-lt"/>
              </a:rPr>
              <a:t>Demultiplexer</a:t>
            </a:r>
            <a:r>
              <a:rPr lang="en-US" sz="1800" dirty="0">
                <a:latin typeface="+mj-lt"/>
              </a:rPr>
              <a:t> and </a:t>
            </a:r>
            <a:r>
              <a:rPr lang="en-US" sz="1800" dirty="0" err="1">
                <a:latin typeface="+mj-lt"/>
              </a:rPr>
              <a:t>demultiplexer</a:t>
            </a:r>
            <a:r>
              <a:rPr lang="en-US" sz="1800" dirty="0">
                <a:latin typeface="+mj-lt"/>
              </a:rPr>
              <a:t> separates a signal to component signals and transfers them to their respective destinations</a:t>
            </a:r>
            <a:endParaRPr lang="en-IN" sz="1800" dirty="0">
              <a:latin typeface="+mj-lt"/>
            </a:endParaRPr>
          </a:p>
        </p:txBody>
      </p:sp>
      <p:pic>
        <p:nvPicPr>
          <p:cNvPr id="4" name="Picture 2" descr="Multiplex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69388"/>
            <a:ext cx="5943600" cy="149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73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b="1" dirty="0">
                <a:cs typeface="Arial" charset="0"/>
              </a:rPr>
              <a:t>Data   Rate Versus Signal Rate (</a:t>
            </a:r>
            <a:r>
              <a:rPr lang="en-US" altLang="en-US" sz="2400" b="1" dirty="0" err="1">
                <a:cs typeface="Arial" charset="0"/>
              </a:rPr>
              <a:t>Contd</a:t>
            </a:r>
            <a:r>
              <a:rPr lang="en-US" altLang="en-US" sz="2400" b="1" dirty="0">
                <a:cs typeface="Arial" charset="0"/>
              </a:rPr>
              <a:t>….)</a:t>
            </a:r>
            <a:endParaRPr lang="en-IN" sz="2400" dirty="0"/>
          </a:p>
        </p:txBody>
      </p:sp>
      <p:sp>
        <p:nvSpPr>
          <p:cNvPr id="3" name="Content Placeholder 2"/>
          <p:cNvSpPr>
            <a:spLocks noGrp="1"/>
          </p:cNvSpPr>
          <p:nvPr>
            <p:ph idx="1"/>
          </p:nvPr>
        </p:nvSpPr>
        <p:spPr>
          <a:xfrm>
            <a:off x="457200" y="1600200"/>
            <a:ext cx="8382000" cy="4525963"/>
          </a:xfrm>
        </p:spPr>
        <p:txBody>
          <a:bodyPr/>
          <a:lstStyle/>
          <a:p>
            <a:pPr algn="just">
              <a:buFont typeface="Arial" panose="020B0604020202020204" pitchFamily="34" charset="0"/>
              <a:buChar char="•"/>
              <a:defRPr/>
            </a:pPr>
            <a:r>
              <a:rPr lang="en-US" sz="2400" dirty="0">
                <a:latin typeface="+mj-lt"/>
              </a:rPr>
              <a:t>One goal in data communications is to increase the data rate while decreasing the signal rate. </a:t>
            </a:r>
          </a:p>
          <a:p>
            <a:pPr algn="just">
              <a:buFont typeface="Arial" panose="020B0604020202020204" pitchFamily="34" charset="0"/>
              <a:buChar char="•"/>
              <a:defRPr/>
            </a:pPr>
            <a:r>
              <a:rPr lang="en-US" sz="2400" dirty="0">
                <a:latin typeface="+mj-lt"/>
              </a:rPr>
              <a:t>Increasing the data rate increases the speed of transmission; decreasing the signal rate decreases the bandwidth requirement. </a:t>
            </a:r>
          </a:p>
          <a:p>
            <a:pPr algn="just">
              <a:buFont typeface="Arial" panose="020B0604020202020204" pitchFamily="34" charset="0"/>
              <a:buChar char="•"/>
              <a:defRPr/>
            </a:pPr>
            <a:r>
              <a:rPr lang="en-US" sz="2400" dirty="0">
                <a:latin typeface="+mj-lt"/>
              </a:rPr>
              <a:t>the relationship between data rate (</a:t>
            </a:r>
            <a:r>
              <a:rPr lang="en-US" sz="2400" i="1" dirty="0">
                <a:latin typeface="+mj-lt"/>
              </a:rPr>
              <a:t>N</a:t>
            </a:r>
            <a:r>
              <a:rPr lang="en-US" sz="2400" dirty="0">
                <a:latin typeface="+mj-lt"/>
              </a:rPr>
              <a:t>) and signal rate (</a:t>
            </a:r>
            <a:r>
              <a:rPr lang="en-US" sz="2400" i="1" dirty="0">
                <a:latin typeface="+mj-lt"/>
              </a:rPr>
              <a:t>S</a:t>
            </a:r>
            <a:r>
              <a:rPr lang="en-US" sz="2400" dirty="0">
                <a:latin typeface="+mj-lt"/>
              </a:rPr>
              <a:t>)</a:t>
            </a:r>
          </a:p>
          <a:p>
            <a:pPr marL="0" indent="0">
              <a:buFont typeface="Wingdings" pitchFamily="2" charset="2"/>
              <a:buNone/>
              <a:defRPr/>
            </a:pPr>
            <a:r>
              <a:rPr lang="en-US" sz="2400" b="1" i="1" dirty="0">
                <a:latin typeface="+mj-lt"/>
              </a:rPr>
              <a:t>                                                    S </a:t>
            </a:r>
            <a:r>
              <a:rPr lang="en-US" sz="2400" dirty="0">
                <a:latin typeface="+mj-lt"/>
              </a:rPr>
              <a:t>= </a:t>
            </a:r>
            <a:r>
              <a:rPr lang="en-US" sz="2400" b="1" i="1" dirty="0">
                <a:latin typeface="+mj-lt"/>
              </a:rPr>
              <a:t>N</a:t>
            </a:r>
            <a:r>
              <a:rPr lang="en-US" sz="2400" b="1" dirty="0">
                <a:latin typeface="+mj-lt"/>
              </a:rPr>
              <a:t>/</a:t>
            </a:r>
            <a:r>
              <a:rPr lang="en-US" sz="2400" b="1" i="1" dirty="0">
                <a:latin typeface="+mj-lt"/>
              </a:rPr>
              <a:t>r</a:t>
            </a:r>
          </a:p>
          <a:p>
            <a:pPr marL="0" indent="0">
              <a:buFont typeface="Wingdings" pitchFamily="2" charset="2"/>
              <a:buNone/>
              <a:defRPr/>
            </a:pPr>
            <a:r>
              <a:rPr lang="en-US" sz="2400" dirty="0">
                <a:latin typeface="+mj-lt"/>
              </a:rPr>
              <a:t>the average signal rate is defined as </a:t>
            </a:r>
            <a:endParaRPr lang="en-US" sz="2400" b="1" i="1" dirty="0">
              <a:latin typeface="+mj-lt"/>
            </a:endParaRPr>
          </a:p>
          <a:p>
            <a:pPr marL="0" indent="0" algn="ctr">
              <a:buFont typeface="Wingdings" pitchFamily="2" charset="2"/>
              <a:buNone/>
              <a:defRPr/>
            </a:pPr>
            <a:endParaRPr lang="pt-BR" sz="2400" b="1" i="1" dirty="0">
              <a:latin typeface="+mj-lt"/>
            </a:endParaRPr>
          </a:p>
          <a:p>
            <a:pPr marL="0" indent="0" algn="ctr">
              <a:buFont typeface="Wingdings" pitchFamily="2" charset="2"/>
              <a:buNone/>
              <a:defRPr/>
            </a:pPr>
            <a:r>
              <a:rPr lang="pt-BR" sz="2400" b="1" i="1" dirty="0">
                <a:latin typeface="+mj-lt"/>
              </a:rPr>
              <a:t>S</a:t>
            </a:r>
            <a:r>
              <a:rPr lang="pt-BR" sz="2400" b="1" dirty="0">
                <a:latin typeface="+mj-lt"/>
              </a:rPr>
              <a:t>ave = </a:t>
            </a:r>
            <a:r>
              <a:rPr lang="pt-BR" sz="2400" b="1" i="1" dirty="0">
                <a:latin typeface="+mj-lt"/>
              </a:rPr>
              <a:t>c X</a:t>
            </a:r>
            <a:r>
              <a:rPr lang="pt-BR" sz="2400" b="1" dirty="0">
                <a:latin typeface="+mj-lt"/>
              </a:rPr>
              <a:t> </a:t>
            </a:r>
            <a:r>
              <a:rPr lang="pt-BR" sz="2400" b="1" i="1" dirty="0">
                <a:latin typeface="+mj-lt"/>
              </a:rPr>
              <a:t>N </a:t>
            </a:r>
            <a:r>
              <a:rPr lang="pt-BR" sz="2400" b="1" dirty="0">
                <a:latin typeface="+mj-lt"/>
              </a:rPr>
              <a:t>X (1/</a:t>
            </a:r>
            <a:r>
              <a:rPr lang="pt-BR" sz="2400" b="1" i="1" dirty="0">
                <a:latin typeface="+mj-lt"/>
              </a:rPr>
              <a:t>r</a:t>
            </a:r>
            <a:r>
              <a:rPr lang="pt-BR" sz="2400" b="1" dirty="0">
                <a:latin typeface="+mj-lt"/>
              </a:rPr>
              <a:t>) baud</a:t>
            </a:r>
          </a:p>
          <a:p>
            <a:pPr marL="0" indent="0" algn="ctr">
              <a:buFont typeface="Wingdings" pitchFamily="2" charset="2"/>
              <a:buNone/>
              <a:defRPr/>
            </a:pPr>
            <a:r>
              <a:rPr lang="pt-BR" sz="2400" b="1" i="1" dirty="0">
                <a:latin typeface="+mj-lt"/>
              </a:rPr>
              <a:t>C – case factor</a:t>
            </a:r>
            <a:endParaRPr lang="en-US" sz="2400" b="1" i="1" dirty="0">
              <a:latin typeface="+mj-lt"/>
            </a:endParaRPr>
          </a:p>
          <a:p>
            <a:pPr marL="0" indent="0">
              <a:buFont typeface="Wingdings" pitchFamily="2" charset="2"/>
              <a:buNone/>
              <a:defRPr/>
            </a:pPr>
            <a:endParaRPr lang="en-US" sz="2400" dirty="0">
              <a:latin typeface="+mj-lt"/>
            </a:endParaRPr>
          </a:p>
        </p:txBody>
      </p:sp>
      <p:sp>
        <p:nvSpPr>
          <p:cNvPr id="15363" name="Slide Number Placeholder 3"/>
          <p:cNvSpPr>
            <a:spLocks noGrp="1"/>
          </p:cNvSpPr>
          <p:nvPr>
            <p:ph type="sldNum" sz="quarter" idx="12"/>
          </p:nvPr>
        </p:nvSpPr>
        <p:spPr bwMode="auto">
          <a:noFill/>
          <a:ln>
            <a:miter lim="800000"/>
            <a:headEnd/>
            <a:tailEnd/>
          </a:ln>
        </p:spPr>
        <p:txBody>
          <a:bodyPr/>
          <a:lstStyle/>
          <a:p>
            <a:pPr algn="l"/>
            <a:r>
              <a:rPr lang="en-US" altLang="en-US"/>
              <a:t>4.</a:t>
            </a:r>
            <a:fld id="{0EE69264-48C4-4C74-9162-5CB1CBE707DC}" type="slidenum">
              <a:rPr lang="en-US" altLang="en-US"/>
              <a:pPr algn="l"/>
              <a:t>12</a:t>
            </a:fld>
            <a:endParaRPr lang="en-US"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248400" cy="639762"/>
          </a:xfrm>
        </p:spPr>
        <p:txBody>
          <a:bodyPr/>
          <a:lstStyle/>
          <a:p>
            <a:r>
              <a:rPr lang="en-US" sz="3600" dirty="0"/>
              <a:t>Why Multiplexing?</a:t>
            </a:r>
            <a:br>
              <a:rPr lang="en-US" sz="3600" dirty="0"/>
            </a:br>
            <a:endParaRPr lang="en-IN" sz="3600" dirty="0"/>
          </a:p>
        </p:txBody>
      </p:sp>
      <p:sp>
        <p:nvSpPr>
          <p:cNvPr id="3" name="Content Placeholder 2"/>
          <p:cNvSpPr>
            <a:spLocks noGrp="1"/>
          </p:cNvSpPr>
          <p:nvPr>
            <p:ph idx="1"/>
          </p:nvPr>
        </p:nvSpPr>
        <p:spPr>
          <a:xfrm>
            <a:off x="457200" y="762000"/>
            <a:ext cx="8229600" cy="4525963"/>
          </a:xfrm>
        </p:spPr>
        <p:txBody>
          <a:bodyPr/>
          <a:lstStyle/>
          <a:p>
            <a:pPr marL="285750" indent="-285750" algn="just">
              <a:lnSpc>
                <a:spcPct val="150000"/>
              </a:lnSpc>
              <a:buFont typeface="Arial" panose="020B0604020202020204" pitchFamily="34" charset="0"/>
              <a:buChar char="•"/>
            </a:pPr>
            <a:r>
              <a:rPr lang="en-US" sz="1800" dirty="0">
                <a:latin typeface="+mj-lt"/>
              </a:rPr>
              <a:t>The transmission medium is used to send the signal from sender to receiver. The medium can only have one signal at a time.</a:t>
            </a:r>
          </a:p>
          <a:p>
            <a:pPr marL="285750" indent="-285750" algn="just">
              <a:lnSpc>
                <a:spcPct val="150000"/>
              </a:lnSpc>
              <a:buFont typeface="Arial" panose="020B0604020202020204" pitchFamily="34" charset="0"/>
              <a:buChar char="•"/>
            </a:pPr>
            <a:r>
              <a:rPr lang="en-US" sz="1800" dirty="0">
                <a:latin typeface="+mj-lt"/>
              </a:rPr>
              <a:t>If there are multiple signals to share one medium, then the medium must be divided in such a way that each signal is given some portion of the available bandwidth. For example: If there are 10 signals and bandwidth of medium is100 units, then the 10 unit is shared by each signal.</a:t>
            </a:r>
          </a:p>
          <a:p>
            <a:pPr marL="285750" indent="-285750" algn="just">
              <a:lnSpc>
                <a:spcPct val="150000"/>
              </a:lnSpc>
              <a:buFont typeface="Arial" panose="020B0604020202020204" pitchFamily="34" charset="0"/>
              <a:buChar char="•"/>
            </a:pPr>
            <a:r>
              <a:rPr lang="en-US" sz="1800" dirty="0">
                <a:latin typeface="+mj-lt"/>
              </a:rPr>
              <a:t>When multiple signals share the common medium, there is a possibility of collision. Multiplexing concept is used to avoid such collision.</a:t>
            </a:r>
          </a:p>
          <a:p>
            <a:pPr marL="285750" indent="-285750" algn="just">
              <a:lnSpc>
                <a:spcPct val="150000"/>
              </a:lnSpc>
              <a:buFont typeface="Arial" panose="020B0604020202020204" pitchFamily="34" charset="0"/>
              <a:buChar char="•"/>
            </a:pPr>
            <a:r>
              <a:rPr lang="en-US" sz="1800" dirty="0">
                <a:latin typeface="+mj-lt"/>
              </a:rPr>
              <a:t>Transmission services are very expensive.</a:t>
            </a:r>
          </a:p>
          <a:p>
            <a:pPr marL="0" indent="0" algn="just">
              <a:lnSpc>
                <a:spcPct val="150000"/>
              </a:lnSpc>
              <a:buNone/>
            </a:pPr>
            <a:r>
              <a:rPr lang="en-US" dirty="0">
                <a:latin typeface="+mj-lt"/>
              </a:rPr>
              <a:t>Advantages of Multiplexing:</a:t>
            </a:r>
          </a:p>
          <a:p>
            <a:pPr marL="285750" indent="-285750" algn="just">
              <a:lnSpc>
                <a:spcPct val="150000"/>
              </a:lnSpc>
              <a:buFont typeface="Arial" panose="020B0604020202020204" pitchFamily="34" charset="0"/>
              <a:buChar char="•"/>
            </a:pPr>
            <a:r>
              <a:rPr lang="en-US" sz="1800" dirty="0">
                <a:latin typeface="+mj-lt"/>
              </a:rPr>
              <a:t>More than one signal can be sent over a single medium.</a:t>
            </a:r>
          </a:p>
          <a:p>
            <a:pPr marL="285750" indent="-285750" algn="just">
              <a:lnSpc>
                <a:spcPct val="150000"/>
              </a:lnSpc>
              <a:buFont typeface="Arial" panose="020B0604020202020204" pitchFamily="34" charset="0"/>
              <a:buChar char="•"/>
            </a:pPr>
            <a:r>
              <a:rPr lang="en-US" sz="1800" dirty="0">
                <a:latin typeface="+mj-lt"/>
              </a:rPr>
              <a:t>The bandwidth of a medium can be utilized effectively.</a:t>
            </a:r>
          </a:p>
          <a:p>
            <a:pPr algn="just">
              <a:lnSpc>
                <a:spcPct val="150000"/>
              </a:lnSpc>
            </a:pPr>
            <a:endParaRPr lang="en-IN" sz="1800" dirty="0">
              <a:latin typeface="+mj-lt"/>
            </a:endParaRPr>
          </a:p>
        </p:txBody>
      </p:sp>
    </p:spTree>
    <p:extLst>
      <p:ext uri="{BB962C8B-B14F-4D97-AF65-F5344CB8AC3E}">
        <p14:creationId xmlns:p14="http://schemas.microsoft.com/office/powerpoint/2010/main" val="41188223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solidFill>
                  <a:srgbClr val="7030A0"/>
                </a:solidFill>
                <a:latin typeface="Calibri" pitchFamily="34" charset="0"/>
              </a:rPr>
            </a:br>
            <a:r>
              <a:rPr lang="en-IN" b="1" dirty="0">
                <a:solidFill>
                  <a:srgbClr val="7030A0"/>
                </a:solidFill>
                <a:latin typeface="Calibri" pitchFamily="34" charset="0"/>
              </a:rPr>
              <a:t>Multiplexing Techniques</a:t>
            </a:r>
            <a:br>
              <a:rPr lang="en-IN" dirty="0">
                <a:solidFill>
                  <a:srgbClr val="7030A0"/>
                </a:solidFill>
                <a:latin typeface="Calibri" pitchFamily="34" charset="0"/>
              </a:rPr>
            </a:br>
            <a:endParaRPr lang="en-IN" dirty="0"/>
          </a:p>
        </p:txBody>
      </p:sp>
      <p:sp>
        <p:nvSpPr>
          <p:cNvPr id="3" name="Content Placeholder 2"/>
          <p:cNvSpPr>
            <a:spLocks noGrp="1"/>
          </p:cNvSpPr>
          <p:nvPr>
            <p:ph idx="1"/>
          </p:nvPr>
        </p:nvSpPr>
        <p:spPr/>
        <p:txBody>
          <a:bodyPr/>
          <a:lstStyle/>
          <a:p>
            <a:pPr marL="800100" lvl="1" indent="-342900" algn="just">
              <a:spcBef>
                <a:spcPct val="50000"/>
              </a:spcBef>
              <a:buFont typeface="+mj-lt"/>
              <a:buAutoNum type="arabicPeriod"/>
            </a:pPr>
            <a:r>
              <a:rPr lang="en-US" altLang="en-US" sz="2400" dirty="0">
                <a:latin typeface="+mj-lt"/>
              </a:rPr>
              <a:t>Frequency division multiplexing (FDM) </a:t>
            </a:r>
          </a:p>
          <a:p>
            <a:pPr marL="800100" lvl="1" indent="-342900" algn="just">
              <a:spcBef>
                <a:spcPct val="50000"/>
              </a:spcBef>
              <a:buFont typeface="+mj-lt"/>
              <a:buAutoNum type="arabicPeriod"/>
            </a:pPr>
            <a:r>
              <a:rPr lang="en-US" altLang="en-US" sz="2400" dirty="0">
                <a:latin typeface="+mj-lt"/>
              </a:rPr>
              <a:t>Time division multiplexing (TDM) </a:t>
            </a:r>
          </a:p>
          <a:p>
            <a:pPr marL="800100" lvl="1" indent="-342900" algn="just">
              <a:spcBef>
                <a:spcPct val="50000"/>
              </a:spcBef>
              <a:buFont typeface="+mj-lt"/>
              <a:buAutoNum type="arabicPeriod"/>
            </a:pPr>
            <a:r>
              <a:rPr lang="en-US" altLang="en-US" sz="2400" dirty="0">
                <a:latin typeface="+mj-lt"/>
              </a:rPr>
              <a:t>Wavelength division multiplexing (WDM)</a:t>
            </a:r>
          </a:p>
          <a:p>
            <a:pPr marL="800100" lvl="1" indent="-342900" algn="just">
              <a:spcBef>
                <a:spcPct val="50000"/>
              </a:spcBef>
              <a:buFont typeface="+mj-lt"/>
              <a:buAutoNum type="arabicPeriod"/>
            </a:pPr>
            <a:r>
              <a:rPr lang="en-US" altLang="en-US" sz="2400" dirty="0">
                <a:latin typeface="+mj-lt"/>
              </a:rPr>
              <a:t>Code division multiplexing (CDM)</a:t>
            </a:r>
          </a:p>
          <a:p>
            <a:pPr algn="just"/>
            <a:endParaRPr lang="en-IN" sz="4400" dirty="0">
              <a:latin typeface="+mj-lt"/>
            </a:endParaRPr>
          </a:p>
        </p:txBody>
      </p:sp>
    </p:spTree>
    <p:extLst>
      <p:ext uri="{BB962C8B-B14F-4D97-AF65-F5344CB8AC3E}">
        <p14:creationId xmlns:p14="http://schemas.microsoft.com/office/powerpoint/2010/main" val="5362572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3"/>
          <p:cNvSpPr>
            <a:spLocks noGrp="1"/>
          </p:cNvSpPr>
          <p:nvPr>
            <p:ph type="sldNum" sz="quarter" idx="12"/>
          </p:nvPr>
        </p:nvSpPr>
        <p:spPr bwMode="auto">
          <a:noFill/>
          <a:ln>
            <a:miter lim="800000"/>
            <a:headEnd/>
            <a:tailEnd/>
          </a:ln>
        </p:spPr>
        <p:txBody>
          <a:bodyPr/>
          <a:lstStyle/>
          <a:p>
            <a:fld id="{3990A79A-7E7D-45CF-9C7F-60D2E089D5CB}" type="slidenum">
              <a:rPr lang="en-US" altLang="en-US"/>
              <a:pPr/>
              <a:t>122</a:t>
            </a:fld>
            <a:endParaRPr lang="en-US" altLang="en-US"/>
          </a:p>
        </p:txBody>
      </p:sp>
      <p:sp>
        <p:nvSpPr>
          <p:cNvPr id="158723" name="Text Box 6"/>
          <p:cNvSpPr txBox="1">
            <a:spLocks noChangeArrowheads="1"/>
          </p:cNvSpPr>
          <p:nvPr/>
        </p:nvSpPr>
        <p:spPr bwMode="auto">
          <a:xfrm>
            <a:off x="609600" y="1471613"/>
            <a:ext cx="8382000" cy="4036361"/>
          </a:xfrm>
          <a:prstGeom prst="rect">
            <a:avLst/>
          </a:prstGeom>
          <a:noFill/>
          <a:ln w="9525">
            <a:noFill/>
            <a:miter lim="800000"/>
            <a:headEnd/>
            <a:tailEnd/>
          </a:ln>
        </p:spPr>
        <p:txBody>
          <a:bodyPr wrap="square">
            <a:spAutoFit/>
          </a:bodyPr>
          <a:lstStyle/>
          <a:p>
            <a:pPr marL="342900" indent="-342900" algn="just" eaLnBrk="1" hangingPunct="1">
              <a:lnSpc>
                <a:spcPct val="150000"/>
              </a:lnSpc>
              <a:spcBef>
                <a:spcPct val="50000"/>
              </a:spcBef>
              <a:buFont typeface="Wingdings" panose="05000000000000000000" pitchFamily="2" charset="2"/>
              <a:buChar char="q"/>
            </a:pPr>
            <a:r>
              <a:rPr lang="en-GB" altLang="en-US" sz="2000" dirty="0">
                <a:latin typeface="+mj-lt"/>
              </a:rPr>
              <a:t>Frequency Division Multiplexing (FDM) is a networking technique in which multiple data signals are combined for simultaneous transmission via a shared communication medium. </a:t>
            </a:r>
          </a:p>
          <a:p>
            <a:pPr marL="342900" indent="-342900" algn="just" eaLnBrk="1" hangingPunct="1">
              <a:lnSpc>
                <a:spcPct val="150000"/>
              </a:lnSpc>
              <a:spcBef>
                <a:spcPct val="50000"/>
              </a:spcBef>
              <a:buFont typeface="Wingdings" panose="05000000000000000000" pitchFamily="2" charset="2"/>
              <a:buChar char="q"/>
            </a:pPr>
            <a:r>
              <a:rPr lang="en-GB" altLang="en-US" sz="2000" dirty="0">
                <a:latin typeface="+mj-lt"/>
              </a:rPr>
              <a:t>FDM uses a carrier signal at a discrete frequency for each data stream and then combines many modulated signals.</a:t>
            </a:r>
          </a:p>
          <a:p>
            <a:pPr marL="342900" indent="-342900" algn="just" eaLnBrk="1" hangingPunct="1">
              <a:lnSpc>
                <a:spcPct val="150000"/>
              </a:lnSpc>
              <a:spcBef>
                <a:spcPct val="50000"/>
              </a:spcBef>
              <a:buFont typeface="Wingdings" panose="05000000000000000000" pitchFamily="2" charset="2"/>
              <a:buChar char="q"/>
            </a:pPr>
            <a:r>
              <a:rPr lang="en-GB" altLang="en-US" sz="2000" dirty="0">
                <a:latin typeface="+mj-lt"/>
              </a:rPr>
              <a:t>When FDM is used to allow multiple users to share a single physical communications medium (i.e. not broadcast through the air), the technology is called frequency-division multiple access (FDMA).</a:t>
            </a:r>
          </a:p>
        </p:txBody>
      </p:sp>
      <p:sp>
        <p:nvSpPr>
          <p:cNvPr id="158725" name="TextBox 1"/>
          <p:cNvSpPr txBox="1">
            <a:spLocks noChangeArrowheads="1"/>
          </p:cNvSpPr>
          <p:nvPr/>
        </p:nvSpPr>
        <p:spPr bwMode="auto">
          <a:xfrm>
            <a:off x="304800" y="685800"/>
            <a:ext cx="5562600" cy="584200"/>
          </a:xfrm>
          <a:prstGeom prst="rect">
            <a:avLst/>
          </a:prstGeom>
          <a:noFill/>
          <a:ln w="9525">
            <a:noFill/>
            <a:miter lim="800000"/>
            <a:headEnd/>
            <a:tailEnd/>
          </a:ln>
        </p:spPr>
        <p:txBody>
          <a:bodyPr>
            <a:spAutoFit/>
          </a:bodyPr>
          <a:lstStyle/>
          <a:p>
            <a:pPr eaLnBrk="1" hangingPunct="1"/>
            <a:r>
              <a:rPr lang="en-US" altLang="en-US" sz="3200" dirty="0">
                <a:solidFill>
                  <a:srgbClr val="7030A0"/>
                </a:solidFill>
                <a:latin typeface="Calibri" pitchFamily="34" charset="0"/>
              </a:rPr>
              <a:t>Frequency Division Multiplexing</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642771" y="218296"/>
            <a:ext cx="7129629" cy="584775"/>
          </a:xfrm>
          <a:prstGeom prst="rect">
            <a:avLst/>
          </a:prstGeom>
          <a:noFill/>
          <a:ln w="9525">
            <a:noFill/>
            <a:miter lim="800000"/>
            <a:headEnd/>
            <a:tailEnd/>
          </a:ln>
        </p:spPr>
        <p:txBody>
          <a:bodyPr wrap="square">
            <a:spAutoFit/>
          </a:bodyPr>
          <a:lstStyle/>
          <a:p>
            <a:pPr eaLnBrk="1" hangingPunct="1"/>
            <a:r>
              <a:rPr lang="en-US" altLang="en-US" sz="3200" dirty="0">
                <a:solidFill>
                  <a:srgbClr val="7030A0"/>
                </a:solidFill>
                <a:latin typeface="+mj-lt"/>
              </a:rPr>
              <a:t>Frequency Division Multiplexing</a:t>
            </a:r>
          </a:p>
        </p:txBody>
      </p:sp>
      <p:sp>
        <p:nvSpPr>
          <p:cNvPr id="6" name="Rectangle 5"/>
          <p:cNvSpPr/>
          <p:nvPr/>
        </p:nvSpPr>
        <p:spPr>
          <a:xfrm>
            <a:off x="337972" y="926783"/>
            <a:ext cx="8056240" cy="369332"/>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mj-lt"/>
              </a:rPr>
              <a:t>It is an analog technique.</a:t>
            </a:r>
          </a:p>
        </p:txBody>
      </p:sp>
      <p:sp>
        <p:nvSpPr>
          <p:cNvPr id="7" name="Rectangle 6"/>
          <p:cNvSpPr/>
          <p:nvPr/>
        </p:nvSpPr>
        <p:spPr>
          <a:xfrm>
            <a:off x="76200" y="3246631"/>
            <a:ext cx="8763000" cy="3416320"/>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mj-lt"/>
              </a:rPr>
              <a:t>In the above diagram, a single transmission medium is subdivided into several frequency channels, and each frequency channel is given to different devices. Device 1 has a frequency channel of range from 1 to 5.</a:t>
            </a:r>
          </a:p>
          <a:p>
            <a:pPr algn="just">
              <a:buFont typeface="Arial" panose="020B0604020202020204" pitchFamily="34" charset="0"/>
              <a:buChar char="•"/>
            </a:pPr>
            <a:r>
              <a:rPr lang="en-US" dirty="0">
                <a:solidFill>
                  <a:srgbClr val="000000"/>
                </a:solidFill>
                <a:latin typeface="+mj-lt"/>
              </a:rPr>
              <a:t>The input signals are translated into frequency bands by using modulation techniques, and they are combined by a multiplexer to form a composite signal.</a:t>
            </a:r>
          </a:p>
          <a:p>
            <a:pPr algn="just">
              <a:buFont typeface="Arial" panose="020B0604020202020204" pitchFamily="34" charset="0"/>
              <a:buChar char="•"/>
            </a:pPr>
            <a:r>
              <a:rPr lang="en-US" dirty="0">
                <a:solidFill>
                  <a:srgbClr val="000000"/>
                </a:solidFill>
                <a:latin typeface="+mj-lt"/>
              </a:rPr>
              <a:t>The main aim of the FDM is to subdivide the available bandwidth into different frequency channels and allocate them to different devices.</a:t>
            </a:r>
          </a:p>
          <a:p>
            <a:pPr algn="just">
              <a:buFont typeface="Arial" panose="020B0604020202020204" pitchFamily="34" charset="0"/>
              <a:buChar char="•"/>
            </a:pPr>
            <a:r>
              <a:rPr lang="en-US" dirty="0">
                <a:solidFill>
                  <a:srgbClr val="000000"/>
                </a:solidFill>
                <a:latin typeface="+mj-lt"/>
              </a:rPr>
              <a:t>Using the modulation technique, the input signals are transmitted into frequency bands and then combined to form a composite signal.</a:t>
            </a:r>
          </a:p>
          <a:p>
            <a:pPr algn="just">
              <a:buFont typeface="Arial" panose="020B0604020202020204" pitchFamily="34" charset="0"/>
              <a:buChar char="•"/>
            </a:pPr>
            <a:r>
              <a:rPr lang="en-US" dirty="0">
                <a:solidFill>
                  <a:srgbClr val="000000"/>
                </a:solidFill>
                <a:latin typeface="+mj-lt"/>
              </a:rPr>
              <a:t>The carriers which are used for modulating the signals are known as </a:t>
            </a:r>
            <a:r>
              <a:rPr lang="en-US" b="1" dirty="0">
                <a:solidFill>
                  <a:srgbClr val="000000"/>
                </a:solidFill>
                <a:latin typeface="+mj-lt"/>
              </a:rPr>
              <a:t>sub-carriers</a:t>
            </a:r>
            <a:r>
              <a:rPr lang="en-US" dirty="0">
                <a:solidFill>
                  <a:srgbClr val="000000"/>
                </a:solidFill>
                <a:latin typeface="+mj-lt"/>
              </a:rPr>
              <a:t>. They are represented as f1,f2..fn.</a:t>
            </a:r>
          </a:p>
          <a:p>
            <a:pPr algn="just">
              <a:buFont typeface="Arial" panose="020B0604020202020204" pitchFamily="34" charset="0"/>
              <a:buChar char="•"/>
            </a:pPr>
            <a:r>
              <a:rPr lang="en-US" b="1" dirty="0">
                <a:solidFill>
                  <a:srgbClr val="000000"/>
                </a:solidFill>
                <a:latin typeface="+mj-lt"/>
              </a:rPr>
              <a:t>FDM</a:t>
            </a:r>
            <a:r>
              <a:rPr lang="en-US" dirty="0">
                <a:solidFill>
                  <a:srgbClr val="000000"/>
                </a:solidFill>
                <a:latin typeface="+mj-lt"/>
              </a:rPr>
              <a:t> is mainly used in radio broadcasts and TV networks.</a:t>
            </a:r>
          </a:p>
        </p:txBody>
      </p:sp>
      <p:pic>
        <p:nvPicPr>
          <p:cNvPr id="8" name="Picture 4" descr="Multiplexing Techniq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555" y="1371600"/>
            <a:ext cx="4902060" cy="1703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what is Multiplexing ? different techniques of multiplexing - Study  Electron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TDM-Time Division Multiplexing Technique - Androider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676400"/>
            <a:ext cx="8997043" cy="3257550"/>
          </a:xfrm>
          <a:prstGeom prst="rect">
            <a:avLst/>
          </a:prstGeom>
        </p:spPr>
      </p:pic>
    </p:spTree>
    <p:extLst>
      <p:ext uri="{BB962C8B-B14F-4D97-AF65-F5344CB8AC3E}">
        <p14:creationId xmlns:p14="http://schemas.microsoft.com/office/powerpoint/2010/main" val="261155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57" y="1524000"/>
            <a:ext cx="4495800" cy="3277820"/>
          </a:xfrm>
          <a:prstGeom prst="rect">
            <a:avLst/>
          </a:prstGeom>
        </p:spPr>
        <p:txBody>
          <a:bodyPr wrap="square">
            <a:spAutoFit/>
          </a:bodyPr>
          <a:lstStyle/>
          <a:p>
            <a:pPr marL="285750" indent="-285750" algn="just">
              <a:spcBef>
                <a:spcPct val="50000"/>
              </a:spcBef>
              <a:buFont typeface="Arial" panose="020B0604020202020204" pitchFamily="34" charset="0"/>
              <a:buChar char="•"/>
            </a:pPr>
            <a:r>
              <a:rPr lang="en-US" altLang="en-US" dirty="0">
                <a:latin typeface="+mj-lt"/>
              </a:rPr>
              <a:t>Analog signaling is used to transmits the signals.</a:t>
            </a:r>
          </a:p>
          <a:p>
            <a:pPr marL="285750" indent="-285750" algn="just">
              <a:spcBef>
                <a:spcPct val="50000"/>
              </a:spcBef>
              <a:buFont typeface="Arial" panose="020B0604020202020204" pitchFamily="34" charset="0"/>
              <a:buChar char="•"/>
            </a:pPr>
            <a:r>
              <a:rPr lang="en-US" altLang="en-US" dirty="0">
                <a:latin typeface="+mj-lt"/>
              </a:rPr>
              <a:t>Broadcast radio and television, cable television, and the AMPS cellular phone systems use frequency division multiplexing.</a:t>
            </a:r>
          </a:p>
          <a:p>
            <a:pPr marL="285750" indent="-285750" algn="just">
              <a:spcBef>
                <a:spcPct val="50000"/>
              </a:spcBef>
              <a:buFont typeface="Arial" panose="020B0604020202020204" pitchFamily="34" charset="0"/>
              <a:buChar char="•"/>
            </a:pPr>
            <a:r>
              <a:rPr lang="en-US" altLang="en-US" dirty="0">
                <a:latin typeface="+mj-lt"/>
              </a:rPr>
              <a:t>This technique is the oldest multiplexing technique.</a:t>
            </a:r>
          </a:p>
          <a:p>
            <a:pPr marL="285750" indent="-285750" algn="just">
              <a:spcBef>
                <a:spcPct val="50000"/>
              </a:spcBef>
              <a:buFont typeface="Arial" panose="020B0604020202020204" pitchFamily="34" charset="0"/>
              <a:buChar char="•"/>
            </a:pPr>
            <a:r>
              <a:rPr lang="en-US" altLang="en-US" dirty="0">
                <a:latin typeface="+mj-lt"/>
              </a:rPr>
              <a:t>Since it involves analog signaling, it is more susceptible to noise.</a:t>
            </a:r>
          </a:p>
        </p:txBody>
      </p:sp>
      <p:pic>
        <p:nvPicPr>
          <p:cNvPr id="6" name="Picture 4" descr="Tbl05-01"/>
          <p:cNvPicPr>
            <a:picLocks noChangeAspect="1" noChangeArrowheads="1"/>
          </p:cNvPicPr>
          <p:nvPr/>
        </p:nvPicPr>
        <p:blipFill>
          <a:blip r:embed="rId2"/>
          <a:srcRect l="15675" t="2325" r="15753"/>
          <a:stretch>
            <a:fillRect/>
          </a:stretch>
        </p:blipFill>
        <p:spPr>
          <a:xfrm>
            <a:off x="4724400" y="762000"/>
            <a:ext cx="4314327" cy="5791200"/>
          </a:xfrm>
          <a:prstGeom prst="rect">
            <a:avLst/>
          </a:prstGeom>
        </p:spPr>
      </p:pic>
    </p:spTree>
    <p:extLst>
      <p:ext uri="{BB962C8B-B14F-4D97-AF65-F5344CB8AC3E}">
        <p14:creationId xmlns:p14="http://schemas.microsoft.com/office/powerpoint/2010/main" val="31625168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4"/>
          <p:cNvSpPr>
            <a:spLocks noGrp="1"/>
          </p:cNvSpPr>
          <p:nvPr>
            <p:ph type="sldNum" sz="quarter" idx="12"/>
          </p:nvPr>
        </p:nvSpPr>
        <p:spPr bwMode="auto">
          <a:noFill/>
          <a:ln>
            <a:miter lim="800000"/>
            <a:headEnd/>
            <a:tailEnd/>
          </a:ln>
        </p:spPr>
        <p:txBody>
          <a:bodyPr/>
          <a:lstStyle/>
          <a:p>
            <a:fld id="{C34552BF-8B7E-4CD0-B665-9F6D808314D7}" type="slidenum">
              <a:rPr lang="en-US" altLang="en-US"/>
              <a:pPr/>
              <a:t>126</a:t>
            </a:fld>
            <a:endParaRPr lang="en-US" altLang="en-US"/>
          </a:p>
        </p:txBody>
      </p:sp>
      <p:sp>
        <p:nvSpPr>
          <p:cNvPr id="2" name="Content Placeholder 1"/>
          <p:cNvSpPr>
            <a:spLocks noGrp="1"/>
          </p:cNvSpPr>
          <p:nvPr>
            <p:ph/>
          </p:nvPr>
        </p:nvSpPr>
        <p:spPr>
          <a:xfrm>
            <a:off x="533400" y="576943"/>
            <a:ext cx="7848600" cy="6357871"/>
          </a:xfrm>
        </p:spPr>
        <p:txBody>
          <a:bodyPr/>
          <a:lstStyle/>
          <a:p>
            <a:pPr marL="0" indent="0" algn="just">
              <a:buNone/>
            </a:pPr>
            <a:r>
              <a:rPr lang="en-US" sz="2000" b="1" dirty="0">
                <a:latin typeface="+mj-lt"/>
              </a:rPr>
              <a:t>Advantages Of FDM:</a:t>
            </a:r>
            <a:endParaRPr lang="en-US" sz="2000" dirty="0">
              <a:latin typeface="+mj-lt"/>
            </a:endParaRPr>
          </a:p>
          <a:p>
            <a:pPr algn="just"/>
            <a:r>
              <a:rPr lang="en-US" sz="2000" dirty="0">
                <a:latin typeface="+mj-lt"/>
              </a:rPr>
              <a:t>FDM is used for analog signals.</a:t>
            </a:r>
          </a:p>
          <a:p>
            <a:pPr algn="just"/>
            <a:r>
              <a:rPr lang="en-US" sz="2000" dirty="0">
                <a:latin typeface="+mj-lt"/>
              </a:rPr>
              <a:t>FDM process is very simple and easy modulation.</a:t>
            </a:r>
          </a:p>
          <a:p>
            <a:pPr algn="just"/>
            <a:r>
              <a:rPr lang="en-US" sz="2000" dirty="0">
                <a:latin typeface="+mj-lt"/>
              </a:rPr>
              <a:t>A Large number of signals can be sent through an FDM simultaneously.</a:t>
            </a:r>
          </a:p>
          <a:p>
            <a:pPr algn="just"/>
            <a:r>
              <a:rPr lang="en-US" sz="2000" dirty="0">
                <a:latin typeface="+mj-lt"/>
              </a:rPr>
              <a:t>It does not require any synchronization between sender and receiver.</a:t>
            </a:r>
          </a:p>
          <a:p>
            <a:pPr marL="0" indent="0" algn="just">
              <a:buNone/>
            </a:pPr>
            <a:r>
              <a:rPr lang="en-US" sz="2000" b="1" dirty="0">
                <a:latin typeface="+mj-lt"/>
              </a:rPr>
              <a:t>Disadvantages Of FDM:</a:t>
            </a:r>
            <a:endParaRPr lang="en-US" sz="2000" dirty="0">
              <a:latin typeface="+mj-lt"/>
            </a:endParaRPr>
          </a:p>
          <a:p>
            <a:pPr algn="just"/>
            <a:r>
              <a:rPr lang="en-US" sz="2000" dirty="0">
                <a:latin typeface="+mj-lt"/>
              </a:rPr>
              <a:t>FDM technique is used only when low-speed channels are required.</a:t>
            </a:r>
          </a:p>
          <a:p>
            <a:pPr algn="just"/>
            <a:r>
              <a:rPr lang="en-US" sz="2000" dirty="0">
                <a:latin typeface="+mj-lt"/>
              </a:rPr>
              <a:t>It suffers the problem of crosstalk.</a:t>
            </a:r>
          </a:p>
          <a:p>
            <a:pPr algn="just"/>
            <a:r>
              <a:rPr lang="en-US" sz="2000" dirty="0">
                <a:latin typeface="+mj-lt"/>
              </a:rPr>
              <a:t>A Large number of modulators are required.</a:t>
            </a:r>
          </a:p>
          <a:p>
            <a:pPr algn="just"/>
            <a:r>
              <a:rPr lang="en-US" sz="2000" dirty="0">
                <a:latin typeface="+mj-lt"/>
              </a:rPr>
              <a:t>It requires a high bandwidth channel.</a:t>
            </a:r>
          </a:p>
          <a:p>
            <a:pPr marL="0" indent="0" algn="just">
              <a:buNone/>
            </a:pPr>
            <a:r>
              <a:rPr lang="en-US" sz="2000" b="1" dirty="0">
                <a:latin typeface="+mj-lt"/>
              </a:rPr>
              <a:t>Applications Of FDM:</a:t>
            </a:r>
            <a:endParaRPr lang="en-US" sz="2000" dirty="0">
              <a:latin typeface="+mj-lt"/>
            </a:endParaRPr>
          </a:p>
          <a:p>
            <a:pPr algn="just"/>
            <a:r>
              <a:rPr lang="en-US" sz="2000" dirty="0">
                <a:latin typeface="+mj-lt"/>
              </a:rPr>
              <a:t>FDM is commonly used in TV networks.</a:t>
            </a:r>
          </a:p>
          <a:p>
            <a:pPr algn="just"/>
            <a:r>
              <a:rPr lang="en-US" sz="2000" dirty="0">
                <a:latin typeface="+mj-lt"/>
              </a:rPr>
              <a:t>It is used in FM and AM broadcasting. Each FM radio station has different frequencies, and they are multiplexed to form a composite signal. The multiplexed signal is transmitted in the air.</a:t>
            </a:r>
          </a:p>
        </p:txBody>
      </p:sp>
    </p:spTree>
    <p:extLst>
      <p:ext uri="{BB962C8B-B14F-4D97-AF65-F5344CB8AC3E}">
        <p14:creationId xmlns:p14="http://schemas.microsoft.com/office/powerpoint/2010/main" val="3192151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Time Division Multiplexing</a:t>
            </a:r>
            <a:endParaRPr lang="en-US" dirty="0"/>
          </a:p>
        </p:txBody>
      </p:sp>
      <p:sp>
        <p:nvSpPr>
          <p:cNvPr id="4" name="Content Placeholder 3"/>
          <p:cNvSpPr>
            <a:spLocks noGrp="1"/>
          </p:cNvSpPr>
          <p:nvPr>
            <p:ph idx="1"/>
          </p:nvPr>
        </p:nvSpPr>
        <p:spPr/>
        <p:txBody>
          <a:bodyPr>
            <a:normAutofit/>
          </a:bodyPr>
          <a:lstStyle/>
          <a:p>
            <a:pPr algn="just">
              <a:lnSpc>
                <a:spcPct val="150000"/>
              </a:lnSpc>
            </a:pPr>
            <a:r>
              <a:rPr lang="en-US" sz="2400" dirty="0">
                <a:latin typeface="+mj-lt"/>
              </a:rPr>
              <a:t>Time-division multiplexing (TDM) is a digital process that allows several connections to share the high bandwidth of a line Instead of sharing a portion of the bandwidth as in FDM, time is shared. </a:t>
            </a:r>
          </a:p>
          <a:p>
            <a:pPr algn="just">
              <a:lnSpc>
                <a:spcPct val="150000"/>
              </a:lnSpc>
            </a:pPr>
            <a:r>
              <a:rPr lang="en-US" sz="2400" dirty="0">
                <a:latin typeface="+mj-lt"/>
              </a:rPr>
              <a:t>Each connection occupies a portion of time in the link. </a:t>
            </a:r>
          </a:p>
        </p:txBody>
      </p:sp>
    </p:spTree>
    <p:extLst>
      <p:ext uri="{BB962C8B-B14F-4D97-AF65-F5344CB8AC3E}">
        <p14:creationId xmlns:p14="http://schemas.microsoft.com/office/powerpoint/2010/main" val="685488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Time Division Multiplexing</a:t>
            </a:r>
            <a:endParaRPr lang="en-US" dirty="0"/>
          </a:p>
        </p:txBody>
      </p:sp>
      <p:sp>
        <p:nvSpPr>
          <p:cNvPr id="4" name="Content Placeholder 3"/>
          <p:cNvSpPr>
            <a:spLocks noGrp="1"/>
          </p:cNvSpPr>
          <p:nvPr>
            <p:ph idx="1"/>
          </p:nvPr>
        </p:nvSpPr>
        <p:spPr/>
        <p:txBody>
          <a:bodyPr>
            <a:normAutofit fontScale="92500" lnSpcReduction="20000"/>
          </a:bodyPr>
          <a:lstStyle/>
          <a:p>
            <a:pPr algn="just">
              <a:lnSpc>
                <a:spcPct val="150000"/>
              </a:lnSpc>
            </a:pPr>
            <a:r>
              <a:rPr lang="en-US" sz="2400" dirty="0">
                <a:latin typeface="+mj-lt"/>
              </a:rPr>
              <a:t>Note that the same link is used as in FDM; here, however, the link is shown sectioned by time rather than by frequency. In the figure, portions of signals 1,2,3, and 4 occupy the link sequentially.</a:t>
            </a:r>
          </a:p>
          <a:p>
            <a:pPr algn="just">
              <a:lnSpc>
                <a:spcPct val="150000"/>
              </a:lnSpc>
            </a:pPr>
            <a:endParaRPr lang="en-IN" sz="2400" dirty="0">
              <a:latin typeface="+mj-lt"/>
            </a:endParaRPr>
          </a:p>
          <a:p>
            <a:pPr algn="just">
              <a:lnSpc>
                <a:spcPct val="150000"/>
              </a:lnSpc>
            </a:pPr>
            <a:endParaRPr lang="en-IN" sz="2400" dirty="0">
              <a:latin typeface="+mj-lt"/>
            </a:endParaRPr>
          </a:p>
          <a:p>
            <a:pPr algn="just">
              <a:lnSpc>
                <a:spcPct val="150000"/>
              </a:lnSpc>
            </a:pPr>
            <a:endParaRPr lang="en-US" sz="2400" b="1" dirty="0">
              <a:latin typeface="+mj-lt"/>
            </a:endParaRPr>
          </a:p>
          <a:p>
            <a:pPr algn="just">
              <a:lnSpc>
                <a:spcPct val="150000"/>
              </a:lnSpc>
            </a:pPr>
            <a:endParaRPr lang="en-US" sz="2400" b="1" dirty="0">
              <a:latin typeface="+mj-lt"/>
            </a:endParaRPr>
          </a:p>
          <a:p>
            <a:pPr algn="just">
              <a:lnSpc>
                <a:spcPct val="150000"/>
              </a:lnSpc>
            </a:pPr>
            <a:r>
              <a:rPr lang="en-US" sz="2400" b="1" dirty="0">
                <a:latin typeface="+mj-lt"/>
              </a:rPr>
              <a:t>Types : synchronous and statistical. </a:t>
            </a:r>
          </a:p>
        </p:txBody>
      </p:sp>
      <p:pic>
        <p:nvPicPr>
          <p:cNvPr id="5" name="Picture 1"/>
          <p:cNvPicPr>
            <a:picLocks noChangeAspect="1" noChangeArrowheads="1"/>
          </p:cNvPicPr>
          <p:nvPr/>
        </p:nvPicPr>
        <p:blipFill>
          <a:blip r:embed="rId2" cstate="print"/>
          <a:stretch>
            <a:fillRect/>
          </a:stretch>
        </p:blipFill>
        <p:spPr bwMode="auto">
          <a:xfrm>
            <a:off x="1143000" y="3352800"/>
            <a:ext cx="6372974" cy="2053251"/>
          </a:xfrm>
          <a:prstGeom prst="rect">
            <a:avLst/>
          </a:prstGeom>
          <a:noFill/>
          <a:ln w="9525">
            <a:noFill/>
            <a:miter lim="800000"/>
            <a:headEnd/>
            <a:tailEnd/>
          </a:ln>
        </p:spPr>
      </p:pic>
    </p:spTree>
    <p:extLst>
      <p:ext uri="{BB962C8B-B14F-4D97-AF65-F5344CB8AC3E}">
        <p14:creationId xmlns:p14="http://schemas.microsoft.com/office/powerpoint/2010/main" val="85556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e/e0/Telephony_multiplexer_system.gif"/>
          <p:cNvPicPr>
            <a:picLocks noChangeAspect="1" noChangeArrowheads="1" noCrop="1"/>
          </p:cNvPicPr>
          <p:nvPr/>
        </p:nvPicPr>
        <p:blipFill>
          <a:blip r:embed="rId2" cstate="print"/>
          <a:srcRect/>
          <a:stretch>
            <a:fillRect/>
          </a:stretch>
        </p:blipFill>
        <p:spPr bwMode="auto">
          <a:xfrm>
            <a:off x="539552" y="2420888"/>
            <a:ext cx="7884368" cy="2352738"/>
          </a:xfrm>
          <a:prstGeom prst="rect">
            <a:avLst/>
          </a:prstGeom>
          <a:noFill/>
        </p:spPr>
      </p:pic>
    </p:spTree>
    <p:extLst>
      <p:ext uri="{BB962C8B-B14F-4D97-AF65-F5344CB8AC3E}">
        <p14:creationId xmlns:p14="http://schemas.microsoft.com/office/powerpoint/2010/main" val="94226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6254DE92-DF0D-4C4D-9092-BD37F2F0ACC2}" type="slidenum">
              <a:rPr lang="en-US" altLang="en-US"/>
              <a:pPr algn="l"/>
              <a:t>13</a:t>
            </a:fld>
            <a:endParaRPr lang="en-US" altLang="en-US"/>
          </a:p>
        </p:txBody>
      </p:sp>
      <p:sp>
        <p:nvSpPr>
          <p:cNvPr id="16387" name="Rectangle 2"/>
          <p:cNvSpPr>
            <a:spLocks noGrp="1" noChangeArrowheads="1"/>
          </p:cNvSpPr>
          <p:nvPr>
            <p:ph type="title"/>
          </p:nvPr>
        </p:nvSpPr>
        <p:spPr>
          <a:xfrm>
            <a:off x="609600" y="914400"/>
            <a:ext cx="7848600" cy="533400"/>
          </a:xfrm>
        </p:spPr>
        <p:txBody>
          <a:bodyPr anchor="t"/>
          <a:lstStyle/>
          <a:p>
            <a:pPr eaLnBrk="1" hangingPunct="1"/>
            <a:r>
              <a:rPr lang="en-US" altLang="en-US" sz="2800" b="1" dirty="0"/>
              <a:t>Mapping Data symbols onto Signal levels</a:t>
            </a:r>
          </a:p>
        </p:txBody>
      </p:sp>
      <p:sp>
        <p:nvSpPr>
          <p:cNvPr id="16388" name="Rectangle 3"/>
          <p:cNvSpPr>
            <a:spLocks noGrp="1" noChangeArrowheads="1"/>
          </p:cNvSpPr>
          <p:nvPr>
            <p:ph type="body" idx="1"/>
          </p:nvPr>
        </p:nvSpPr>
        <p:spPr>
          <a:xfrm>
            <a:off x="762000" y="1676400"/>
            <a:ext cx="7696200" cy="4648200"/>
          </a:xfrm>
        </p:spPr>
        <p:txBody>
          <a:bodyPr/>
          <a:lstStyle/>
          <a:p>
            <a:pPr algn="just" eaLnBrk="1" hangingPunct="1"/>
            <a:r>
              <a:rPr lang="en-US" altLang="en-US" sz="2400" dirty="0">
                <a:latin typeface="+mj-lt"/>
              </a:rPr>
              <a:t>A data symbol (or element) can consist of a number of data bits: </a:t>
            </a:r>
          </a:p>
          <a:p>
            <a:pPr lvl="1" algn="just" eaLnBrk="1" hangingPunct="1"/>
            <a:r>
              <a:rPr lang="en-US" altLang="en-US" sz="2400" dirty="0">
                <a:latin typeface="+mj-lt"/>
              </a:rPr>
              <a:t>1 , 0 or </a:t>
            </a:r>
          </a:p>
          <a:p>
            <a:pPr lvl="1" algn="just" eaLnBrk="1" hangingPunct="1"/>
            <a:r>
              <a:rPr lang="en-US" altLang="en-US" sz="2400" dirty="0">
                <a:latin typeface="+mj-lt"/>
              </a:rPr>
              <a:t>11, 10, 01, ……</a:t>
            </a:r>
          </a:p>
          <a:p>
            <a:pPr algn="just" eaLnBrk="1" hangingPunct="1"/>
            <a:r>
              <a:rPr lang="en-US" altLang="en-US" sz="2400" dirty="0">
                <a:latin typeface="+mj-lt"/>
              </a:rPr>
              <a:t>A data symbol can be coded into a single signal element or multiple signal elements</a:t>
            </a:r>
          </a:p>
          <a:p>
            <a:pPr lvl="1" algn="just" eaLnBrk="1" hangingPunct="1"/>
            <a:r>
              <a:rPr lang="en-US" altLang="en-US" sz="2400" dirty="0">
                <a:latin typeface="+mj-lt"/>
              </a:rPr>
              <a:t>1 -&gt; +V, 0 -&gt; -V</a:t>
            </a:r>
          </a:p>
          <a:p>
            <a:pPr lvl="1" algn="just" eaLnBrk="1" hangingPunct="1"/>
            <a:r>
              <a:rPr lang="en-US" altLang="en-US" sz="2400" dirty="0">
                <a:latin typeface="+mj-lt"/>
              </a:rPr>
              <a:t>1 -&gt; +V and -V, 0 -&gt; -V and +V</a:t>
            </a:r>
          </a:p>
          <a:p>
            <a:pPr algn="just" eaLnBrk="1" hangingPunct="1"/>
            <a:r>
              <a:rPr lang="en-US" altLang="en-US" sz="2400" dirty="0">
                <a:latin typeface="+mj-lt"/>
              </a:rPr>
              <a:t>The ratio ‘r’ is the number of data elements carried by a signal element.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bwMode="auto">
          <a:noFill/>
          <a:ln>
            <a:miter lim="800000"/>
            <a:headEnd/>
            <a:tailEnd/>
          </a:ln>
        </p:spPr>
        <p:txBody>
          <a:bodyPr/>
          <a:lstStyle/>
          <a:p>
            <a:fld id="{3760F3AB-791A-461D-9F24-B4CA50B53A36}" type="slidenum">
              <a:rPr lang="en-US" altLang="en-US"/>
              <a:pPr/>
              <a:t>130</a:t>
            </a:fld>
            <a:endParaRPr lang="en-US" altLang="en-US"/>
          </a:p>
        </p:txBody>
      </p:sp>
      <p:sp>
        <p:nvSpPr>
          <p:cNvPr id="163843" name="Rectangle 2"/>
          <p:cNvSpPr>
            <a:spLocks noChangeArrowheads="1"/>
          </p:cNvSpPr>
          <p:nvPr/>
        </p:nvSpPr>
        <p:spPr bwMode="auto">
          <a:xfrm>
            <a:off x="381000" y="381000"/>
            <a:ext cx="12187238" cy="523875"/>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Synchronous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384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3845" name="Text Box 6"/>
          <p:cNvSpPr txBox="1">
            <a:spLocks noChangeArrowheads="1"/>
          </p:cNvSpPr>
          <p:nvPr/>
        </p:nvSpPr>
        <p:spPr bwMode="auto">
          <a:xfrm>
            <a:off x="762000" y="1513114"/>
            <a:ext cx="7772400" cy="4032250"/>
          </a:xfrm>
          <a:prstGeom prst="rect">
            <a:avLst/>
          </a:prstGeom>
          <a:noFill/>
          <a:ln w="9525">
            <a:noFill/>
            <a:miter lim="800000"/>
            <a:headEnd/>
            <a:tailEnd/>
          </a:ln>
        </p:spPr>
        <p:txBody>
          <a:bodyPr>
            <a:spAutoFit/>
          </a:bodyPr>
          <a:lstStyle/>
          <a:p>
            <a:pPr algn="just" eaLnBrk="1" hangingPunct="1">
              <a:spcBef>
                <a:spcPct val="50000"/>
              </a:spcBef>
              <a:buFont typeface="Arial" pitchFamily="34" charset="0"/>
              <a:buChar char="•"/>
            </a:pPr>
            <a:r>
              <a:rPr lang="en-US" altLang="en-US" sz="3200" dirty="0">
                <a:latin typeface="Calibri" pitchFamily="34" charset="0"/>
              </a:rPr>
              <a:t>The original time division multiplexing.</a:t>
            </a:r>
          </a:p>
          <a:p>
            <a:pPr algn="just" eaLnBrk="1" hangingPunct="1">
              <a:spcBef>
                <a:spcPct val="50000"/>
              </a:spcBef>
              <a:buFont typeface="Arial" pitchFamily="34" charset="0"/>
              <a:buChar char="•"/>
            </a:pPr>
            <a:r>
              <a:rPr lang="en-US" altLang="en-US" sz="3200" dirty="0">
                <a:latin typeface="Calibri" pitchFamily="34" charset="0"/>
              </a:rPr>
              <a:t>The multiplexor accepts input from attached devices in a round-robin fashion and transmit the data in a never ending pattern.</a:t>
            </a:r>
          </a:p>
          <a:p>
            <a:pPr algn="just" eaLnBrk="1" hangingPunct="1">
              <a:spcBef>
                <a:spcPct val="50000"/>
              </a:spcBef>
              <a:buFont typeface="Arial" pitchFamily="34" charset="0"/>
              <a:buChar char="•"/>
            </a:pPr>
            <a:r>
              <a:rPr lang="en-US" altLang="en-US" sz="3200" dirty="0">
                <a:latin typeface="Calibri" pitchFamily="34" charset="0"/>
              </a:rPr>
              <a:t>T-1 and ISDN telephone lines are common examples of synchronous time division multiplexing.</a:t>
            </a:r>
          </a:p>
        </p:txBody>
      </p:sp>
    </p:spTree>
    <p:extLst>
      <p:ext uri="{BB962C8B-B14F-4D97-AF65-F5344CB8AC3E}">
        <p14:creationId xmlns:p14="http://schemas.microsoft.com/office/powerpoint/2010/main" val="6400783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solidFill>
                  <a:srgbClr val="7030A0"/>
                </a:solidFill>
              </a:rPr>
              <a:t>Synchronous TDM</a:t>
            </a:r>
            <a:endParaRPr lang="en-US" dirty="0"/>
          </a:p>
        </p:txBody>
      </p:sp>
      <p:sp>
        <p:nvSpPr>
          <p:cNvPr id="7" name="Content Placeholder 6"/>
          <p:cNvSpPr>
            <a:spLocks noGrp="1"/>
          </p:cNvSpPr>
          <p:nvPr>
            <p:ph idx="1"/>
          </p:nvPr>
        </p:nvSpPr>
        <p:spPr/>
        <p:txBody>
          <a:bodyPr>
            <a:normAutofit fontScale="85000" lnSpcReduction="20000"/>
          </a:bodyPr>
          <a:lstStyle/>
          <a:p>
            <a:pPr algn="just"/>
            <a:r>
              <a:rPr lang="en-US" dirty="0"/>
              <a:t>In synchronous TDM, the data flow of each input connection is divided into units, where each input occupies one input time slot. </a:t>
            </a:r>
          </a:p>
          <a:p>
            <a:pPr algn="just"/>
            <a:r>
              <a:rPr lang="en-US" dirty="0"/>
              <a:t>A unit can be 1 bit, one character, or one block of data. Each input unit becomes one output unit and occupies one output time slot. </a:t>
            </a:r>
          </a:p>
          <a:p>
            <a:pPr algn="just"/>
            <a:r>
              <a:rPr lang="en-US" dirty="0"/>
              <a:t>However, the duration of an output time slot is n times shorter than the duration of an input time slot. If an input time slot is T s, the output time slot is Tin s, where n is the number of connections. </a:t>
            </a:r>
          </a:p>
          <a:p>
            <a:pPr algn="just"/>
            <a:r>
              <a:rPr lang="en-US" dirty="0"/>
              <a:t>In other words, a unit in the output connection has a shorter duration; it travels faster.</a:t>
            </a:r>
          </a:p>
        </p:txBody>
      </p:sp>
      <p:sp>
        <p:nvSpPr>
          <p:cNvPr id="183298" name="Slide Number Placeholder 3"/>
          <p:cNvSpPr>
            <a:spLocks noGrp="1"/>
          </p:cNvSpPr>
          <p:nvPr>
            <p:ph type="sldNum" sz="quarter" idx="12"/>
          </p:nvPr>
        </p:nvSpPr>
        <p:spPr bwMode="auto">
          <a:noFill/>
          <a:ln>
            <a:miter lim="800000"/>
            <a:headEnd/>
            <a:tailEnd/>
          </a:ln>
        </p:spPr>
        <p:txBody>
          <a:bodyPr/>
          <a:lstStyle/>
          <a:p>
            <a:fld id="{55F3F382-B720-4500-B4DF-6E3CEE6FE958}" type="slidenum">
              <a:rPr lang="en-US" altLang="en-US"/>
              <a:pPr/>
              <a:t>131</a:t>
            </a:fld>
            <a:endParaRPr lang="en-US" altLang="en-US"/>
          </a:p>
        </p:txBody>
      </p:sp>
      <p:sp>
        <p:nvSpPr>
          <p:cNvPr id="183299"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Tree>
    <p:extLst>
      <p:ext uri="{BB962C8B-B14F-4D97-AF65-F5344CB8AC3E}">
        <p14:creationId xmlns:p14="http://schemas.microsoft.com/office/powerpoint/2010/main" val="37604703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7030A0"/>
                </a:solidFill>
              </a:rPr>
              <a:t>Synchronous TDM</a:t>
            </a:r>
            <a:endParaRPr lang="en-US" dirty="0"/>
          </a:p>
        </p:txBody>
      </p:sp>
      <p:sp>
        <p:nvSpPr>
          <p:cNvPr id="5" name="Rectangle 4"/>
          <p:cNvSpPr/>
          <p:nvPr/>
        </p:nvSpPr>
        <p:spPr>
          <a:xfrm>
            <a:off x="2123728" y="5085184"/>
            <a:ext cx="4572000" cy="923330"/>
          </a:xfrm>
          <a:prstGeom prst="rect">
            <a:avLst/>
          </a:prstGeom>
        </p:spPr>
        <p:txBody>
          <a:bodyPr>
            <a:spAutoFit/>
          </a:bodyPr>
          <a:lstStyle/>
          <a:p>
            <a:pPr algn="ctr"/>
            <a:r>
              <a:rPr lang="en-US" b="1" dirty="0"/>
              <a:t>In synchronous TDM, the data rate of the link is n times faster, and the unit duration is n times shorter.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814" y="1427584"/>
            <a:ext cx="8487386" cy="3373016"/>
          </a:xfrm>
        </p:spPr>
      </p:pic>
      <p:sp>
        <p:nvSpPr>
          <p:cNvPr id="4" name="AutoShape 2" descr="MULTIPLEXING | Data Communication and Netw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MULTIPLEXING | Data Communication and Networ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729866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3"/>
          <p:cNvSpPr>
            <a:spLocks noGrp="1"/>
          </p:cNvSpPr>
          <p:nvPr>
            <p:ph type="sldNum" sz="quarter" idx="12"/>
          </p:nvPr>
        </p:nvSpPr>
        <p:spPr bwMode="auto">
          <a:noFill/>
          <a:ln>
            <a:miter lim="800000"/>
            <a:headEnd/>
            <a:tailEnd/>
          </a:ln>
        </p:spPr>
        <p:txBody>
          <a:bodyPr/>
          <a:lstStyle/>
          <a:p>
            <a:fld id="{27407844-F19C-48CA-9635-B1D7B12BA017}" type="slidenum">
              <a:rPr lang="en-US" altLang="en-US"/>
              <a:pPr/>
              <a:t>133</a:t>
            </a:fld>
            <a:endParaRPr lang="en-US" altLang="en-US"/>
          </a:p>
        </p:txBody>
      </p:sp>
      <p:sp>
        <p:nvSpPr>
          <p:cNvPr id="16486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Sample Output Stream generated by a </a:t>
            </a:r>
          </a:p>
          <a:p>
            <a:pPr eaLnBrk="1" hangingPunct="1"/>
            <a:r>
              <a:rPr lang="en-US" altLang="en-US" sz="2800" b="1">
                <a:solidFill>
                  <a:srgbClr val="820288"/>
                </a:solidFill>
                <a:latin typeface="Calibri" pitchFamily="34" charset="0"/>
              </a:rPr>
              <a:t>Synchronous Time Division Multiplexing</a:t>
            </a:r>
            <a:r>
              <a:rPr lang="en-US" altLang="en-US" sz="2800" b="1">
                <a:solidFill>
                  <a:srgbClr val="A703AF"/>
                </a:solidFill>
                <a:latin typeface="Calibri" pitchFamily="34" charset="0"/>
              </a:rPr>
              <a:t>	</a:t>
            </a:r>
          </a:p>
        </p:txBody>
      </p:sp>
      <p:sp>
        <p:nvSpPr>
          <p:cNvPr id="16486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486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64870" name="Picture 7" descr="FIG5-02"/>
          <p:cNvPicPr>
            <a:picLocks noChangeAspect="1" noChangeArrowheads="1"/>
          </p:cNvPicPr>
          <p:nvPr/>
        </p:nvPicPr>
        <p:blipFill>
          <a:blip r:embed="rId2" cstate="print"/>
          <a:srcRect l="19688" t="5634"/>
          <a:stretch>
            <a:fillRect/>
          </a:stretch>
        </p:blipFill>
        <p:spPr bwMode="auto">
          <a:xfrm>
            <a:off x="609600" y="1752600"/>
            <a:ext cx="7975600" cy="4724400"/>
          </a:xfrm>
          <a:prstGeom prst="rect">
            <a:avLst/>
          </a:prstGeom>
          <a:noFill/>
          <a:ln w="9525">
            <a:noFill/>
            <a:miter lim="800000"/>
            <a:headEnd/>
            <a:tailEnd/>
          </a:ln>
        </p:spPr>
      </p:pic>
    </p:spTree>
    <p:extLst>
      <p:ext uri="{BB962C8B-B14F-4D97-AF65-F5344CB8AC3E}">
        <p14:creationId xmlns:p14="http://schemas.microsoft.com/office/powerpoint/2010/main" val="26856985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3"/>
          <p:cNvSpPr>
            <a:spLocks noGrp="1"/>
          </p:cNvSpPr>
          <p:nvPr>
            <p:ph type="sldNum" sz="quarter" idx="12"/>
          </p:nvPr>
        </p:nvSpPr>
        <p:spPr bwMode="auto">
          <a:noFill/>
          <a:ln>
            <a:miter lim="800000"/>
            <a:headEnd/>
            <a:tailEnd/>
          </a:ln>
        </p:spPr>
        <p:txBody>
          <a:bodyPr/>
          <a:lstStyle/>
          <a:p>
            <a:fld id="{958748FF-6D06-432E-ABC5-3433F17FE41A}" type="slidenum">
              <a:rPr lang="en-US" altLang="en-US"/>
              <a:pPr/>
              <a:t>134</a:t>
            </a:fld>
            <a:endParaRPr lang="en-US" altLang="en-US"/>
          </a:p>
        </p:txBody>
      </p:sp>
      <p:sp>
        <p:nvSpPr>
          <p:cNvPr id="165891" name="Rectangle 2"/>
          <p:cNvSpPr>
            <a:spLocks noChangeArrowheads="1"/>
          </p:cNvSpPr>
          <p:nvPr/>
        </p:nvSpPr>
        <p:spPr bwMode="auto">
          <a:xfrm>
            <a:off x="381000" y="395288"/>
            <a:ext cx="12187238" cy="523875"/>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Synchronous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589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5893" name="Text Box 6"/>
          <p:cNvSpPr txBox="1">
            <a:spLocks noChangeArrowheads="1"/>
          </p:cNvSpPr>
          <p:nvPr/>
        </p:nvSpPr>
        <p:spPr bwMode="auto">
          <a:xfrm>
            <a:off x="488950" y="1376363"/>
            <a:ext cx="8502650" cy="4276725"/>
          </a:xfrm>
          <a:prstGeom prst="rect">
            <a:avLst/>
          </a:prstGeom>
          <a:noFill/>
          <a:ln w="9525">
            <a:noFill/>
            <a:miter lim="800000"/>
            <a:headEnd/>
            <a:tailEnd/>
          </a:ln>
        </p:spPr>
        <p:txBody>
          <a:bodyPr>
            <a:spAutoFit/>
          </a:bodyPr>
          <a:lstStyle/>
          <a:p>
            <a:pPr algn="just" eaLnBrk="1" hangingPunct="1">
              <a:spcBef>
                <a:spcPct val="50000"/>
              </a:spcBef>
            </a:pPr>
            <a:r>
              <a:rPr lang="en-US" altLang="en-US" sz="3200">
                <a:latin typeface="Calibri" pitchFamily="34" charset="0"/>
              </a:rPr>
              <a:t>If one device generates data at a faster rate than other devices, then the multiplexor must either sample the incoming data stream from that device more often than it samples the other devices, or buffer the faster incoming stream.</a:t>
            </a:r>
          </a:p>
          <a:p>
            <a:pPr algn="just" eaLnBrk="1" hangingPunct="1">
              <a:spcBef>
                <a:spcPct val="50000"/>
              </a:spcBef>
            </a:pPr>
            <a:r>
              <a:rPr lang="en-US" altLang="en-US" sz="3200">
                <a:latin typeface="Calibri" pitchFamily="34" charset="0"/>
              </a:rPr>
              <a:t>If a device has nothing to transmit, the multiplexor must still insert a piece of data from that device into the multiplexed stream.</a:t>
            </a:r>
          </a:p>
        </p:txBody>
      </p:sp>
    </p:spTree>
    <p:extLst>
      <p:ext uri="{BB962C8B-B14F-4D97-AF65-F5344CB8AC3E}">
        <p14:creationId xmlns:p14="http://schemas.microsoft.com/office/powerpoint/2010/main" val="1109909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3"/>
          <p:cNvSpPr>
            <a:spLocks noGrp="1"/>
          </p:cNvSpPr>
          <p:nvPr>
            <p:ph type="sldNum" sz="quarter" idx="12"/>
          </p:nvPr>
        </p:nvSpPr>
        <p:spPr bwMode="auto">
          <a:noFill/>
          <a:ln>
            <a:miter lim="800000"/>
            <a:headEnd/>
            <a:tailEnd/>
          </a:ln>
        </p:spPr>
        <p:txBody>
          <a:bodyPr/>
          <a:lstStyle/>
          <a:p>
            <a:fld id="{27CCF1D9-09AB-4A2D-AA66-014B4E547D3D}" type="slidenum">
              <a:rPr lang="en-US" altLang="en-US"/>
              <a:pPr/>
              <a:t>135</a:t>
            </a:fld>
            <a:endParaRPr lang="en-US" altLang="en-US"/>
          </a:p>
        </p:txBody>
      </p:sp>
      <p:sp>
        <p:nvSpPr>
          <p:cNvPr id="166915" name="Rectangle 2"/>
          <p:cNvSpPr>
            <a:spLocks noChangeArrowheads="1"/>
          </p:cNvSpPr>
          <p:nvPr/>
        </p:nvSpPr>
        <p:spPr bwMode="auto">
          <a:xfrm>
            <a:off x="381000" y="395288"/>
            <a:ext cx="5724525" cy="584200"/>
          </a:xfrm>
          <a:prstGeom prst="rect">
            <a:avLst/>
          </a:prstGeom>
          <a:noFill/>
          <a:ln w="9525">
            <a:noFill/>
            <a:miter lim="800000"/>
            <a:headEnd/>
            <a:tailEnd/>
          </a:ln>
        </p:spPr>
        <p:txBody>
          <a:bodyPr wrap="none">
            <a:spAutoFit/>
          </a:bodyPr>
          <a:lstStyle/>
          <a:p>
            <a:pPr eaLnBrk="1" hangingPunct="1"/>
            <a:r>
              <a:rPr lang="en-US" altLang="en-US" sz="2000" b="1">
                <a:solidFill>
                  <a:srgbClr val="820288"/>
                </a:solidFill>
                <a:latin typeface="Calibri" pitchFamily="34" charset="0"/>
              </a:rPr>
              <a:t>		</a:t>
            </a:r>
            <a:r>
              <a:rPr lang="en-US" altLang="en-US" sz="3200" b="1">
                <a:solidFill>
                  <a:srgbClr val="820288"/>
                </a:solidFill>
                <a:latin typeface="Calibri" pitchFamily="34" charset="0"/>
              </a:rPr>
              <a:t>Example	</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691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6917"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66918" name="Picture 7" descr="FIG5-03"/>
          <p:cNvPicPr>
            <a:picLocks noChangeAspect="1" noChangeArrowheads="1"/>
          </p:cNvPicPr>
          <p:nvPr/>
        </p:nvPicPr>
        <p:blipFill>
          <a:blip r:embed="rId2" cstate="print"/>
          <a:srcRect l="-2814" t="19717" r="2814" b="-19717"/>
          <a:stretch>
            <a:fillRect/>
          </a:stretch>
        </p:blipFill>
        <p:spPr bwMode="auto">
          <a:xfrm>
            <a:off x="323528" y="1628800"/>
            <a:ext cx="8128000" cy="5410200"/>
          </a:xfrm>
          <a:prstGeom prst="rect">
            <a:avLst/>
          </a:prstGeom>
          <a:noFill/>
          <a:ln w="9525">
            <a:noFill/>
            <a:miter lim="800000"/>
            <a:headEnd/>
            <a:tailEnd/>
          </a:ln>
        </p:spPr>
      </p:pic>
    </p:spTree>
    <p:extLst>
      <p:ext uri="{BB962C8B-B14F-4D97-AF65-F5344CB8AC3E}">
        <p14:creationId xmlns:p14="http://schemas.microsoft.com/office/powerpoint/2010/main" val="12534803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3"/>
          <p:cNvSpPr>
            <a:spLocks noGrp="1"/>
          </p:cNvSpPr>
          <p:nvPr>
            <p:ph type="sldNum" sz="quarter" idx="12"/>
          </p:nvPr>
        </p:nvSpPr>
        <p:spPr bwMode="auto">
          <a:noFill/>
          <a:ln>
            <a:miter lim="800000"/>
            <a:headEnd/>
            <a:tailEnd/>
          </a:ln>
        </p:spPr>
        <p:txBody>
          <a:bodyPr/>
          <a:lstStyle/>
          <a:p>
            <a:fld id="{6CA4EE95-A147-413F-B3E2-1E94BF94324C}" type="slidenum">
              <a:rPr lang="en-US" altLang="en-US"/>
              <a:pPr/>
              <a:t>136</a:t>
            </a:fld>
            <a:endParaRPr lang="en-US" altLang="en-US"/>
          </a:p>
        </p:txBody>
      </p:sp>
      <p:sp>
        <p:nvSpPr>
          <p:cNvPr id="167939"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7940"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7941"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67942" name="Picture 8" descr="FIG5-04"/>
          <p:cNvPicPr>
            <a:picLocks noChangeAspect="1" noChangeArrowheads="1"/>
          </p:cNvPicPr>
          <p:nvPr/>
        </p:nvPicPr>
        <p:blipFill>
          <a:blip r:embed="rId2" cstate="print"/>
          <a:srcRect t="19717"/>
          <a:stretch>
            <a:fillRect/>
          </a:stretch>
        </p:blipFill>
        <p:spPr bwMode="auto">
          <a:xfrm>
            <a:off x="414338" y="1600200"/>
            <a:ext cx="8128000" cy="4343400"/>
          </a:xfrm>
          <a:prstGeom prst="rect">
            <a:avLst/>
          </a:prstGeom>
          <a:noFill/>
          <a:ln w="9525">
            <a:noFill/>
            <a:miter lim="800000"/>
            <a:headEnd/>
            <a:tailEnd/>
          </a:ln>
        </p:spPr>
      </p:pic>
    </p:spTree>
    <p:extLst>
      <p:ext uri="{BB962C8B-B14F-4D97-AF65-F5344CB8AC3E}">
        <p14:creationId xmlns:p14="http://schemas.microsoft.com/office/powerpoint/2010/main" val="162434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3"/>
          <p:cNvSpPr>
            <a:spLocks noGrp="1"/>
          </p:cNvSpPr>
          <p:nvPr>
            <p:ph type="sldNum" sz="quarter" idx="12"/>
          </p:nvPr>
        </p:nvSpPr>
        <p:spPr bwMode="auto">
          <a:noFill/>
          <a:ln>
            <a:miter lim="800000"/>
            <a:headEnd/>
            <a:tailEnd/>
          </a:ln>
        </p:spPr>
        <p:txBody>
          <a:bodyPr/>
          <a:lstStyle/>
          <a:p>
            <a:fld id="{444C7176-C7F5-4C0B-A9A8-E9A2D76A995A}" type="slidenum">
              <a:rPr lang="en-US" altLang="en-US"/>
              <a:pPr/>
              <a:t>137</a:t>
            </a:fld>
            <a:endParaRPr lang="en-US" altLang="en-US"/>
          </a:p>
        </p:txBody>
      </p:sp>
      <p:sp>
        <p:nvSpPr>
          <p:cNvPr id="168963" name="Rectangle 2"/>
          <p:cNvSpPr>
            <a:spLocks noChangeArrowheads="1"/>
          </p:cNvSpPr>
          <p:nvPr/>
        </p:nvSpPr>
        <p:spPr bwMode="auto">
          <a:xfrm>
            <a:off x="76200" y="395288"/>
            <a:ext cx="7875588" cy="584200"/>
          </a:xfrm>
          <a:prstGeom prst="rect">
            <a:avLst/>
          </a:prstGeom>
          <a:noFill/>
          <a:ln w="9525">
            <a:noFill/>
            <a:miter lim="800000"/>
            <a:headEnd/>
            <a:tailEnd/>
          </a:ln>
        </p:spPr>
        <p:txBody>
          <a:bodyPr>
            <a:spAutoFit/>
          </a:bodyPr>
          <a:lstStyle/>
          <a:p>
            <a:pPr eaLnBrk="1" hangingPunct="1"/>
            <a:r>
              <a:rPr lang="en-US" altLang="en-US" sz="2800" b="1">
                <a:solidFill>
                  <a:srgbClr val="820288"/>
                </a:solidFill>
                <a:latin typeface="Calibri" pitchFamily="34" charset="0"/>
              </a:rPr>
              <a:t>Synchronous time division multiplexing</a:t>
            </a:r>
            <a:r>
              <a:rPr lang="en-US" altLang="en-US" sz="3200" b="1">
                <a:solidFill>
                  <a:srgbClr val="A703AF"/>
                </a:solidFill>
                <a:latin typeface="Calibri" pitchFamily="34" charset="0"/>
              </a:rPr>
              <a:t>	</a:t>
            </a:r>
          </a:p>
        </p:txBody>
      </p:sp>
      <p:sp>
        <p:nvSpPr>
          <p:cNvPr id="16896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8965" name="Text Box 6"/>
          <p:cNvSpPr txBox="1">
            <a:spLocks noChangeArrowheads="1"/>
          </p:cNvSpPr>
          <p:nvPr/>
        </p:nvSpPr>
        <p:spPr bwMode="auto">
          <a:xfrm>
            <a:off x="1371600" y="1447800"/>
            <a:ext cx="7772400" cy="2062163"/>
          </a:xfrm>
          <a:prstGeom prst="rect">
            <a:avLst/>
          </a:prstGeom>
          <a:noFill/>
          <a:ln w="9525">
            <a:noFill/>
            <a:miter lim="800000"/>
            <a:headEnd/>
            <a:tailEnd/>
          </a:ln>
        </p:spPr>
        <p:txBody>
          <a:bodyPr>
            <a:spAutoFit/>
          </a:bodyPr>
          <a:lstStyle/>
          <a:p>
            <a:pPr eaLnBrk="1" hangingPunct="1">
              <a:spcBef>
                <a:spcPct val="50000"/>
              </a:spcBef>
            </a:pPr>
            <a:r>
              <a:rPr lang="en-US" altLang="en-US" sz="3200">
                <a:latin typeface="Calibri" pitchFamily="34" charset="0"/>
              </a:rPr>
              <a:t>So that the receiver may stay synchronized with the incoming data stream, the transmitting multiplexor can insert alternating 1s and 0s into the data stream.</a:t>
            </a:r>
          </a:p>
        </p:txBody>
      </p:sp>
      <p:pic>
        <p:nvPicPr>
          <p:cNvPr id="168966" name="Picture 7" descr="FIG5-05"/>
          <p:cNvPicPr>
            <a:picLocks noChangeAspect="1" noChangeArrowheads="1"/>
          </p:cNvPicPr>
          <p:nvPr/>
        </p:nvPicPr>
        <p:blipFill>
          <a:blip r:embed="rId2" cstate="print"/>
          <a:srcRect t="39285"/>
          <a:stretch>
            <a:fillRect/>
          </a:stretch>
        </p:blipFill>
        <p:spPr bwMode="auto">
          <a:xfrm>
            <a:off x="990600" y="4267200"/>
            <a:ext cx="7010400" cy="2590800"/>
          </a:xfrm>
          <a:prstGeom prst="rect">
            <a:avLst/>
          </a:prstGeom>
          <a:noFill/>
          <a:ln w="9525">
            <a:noFill/>
            <a:miter lim="800000"/>
            <a:headEnd/>
            <a:tailEnd/>
          </a:ln>
        </p:spPr>
      </p:pic>
    </p:spTree>
    <p:extLst>
      <p:ext uri="{BB962C8B-B14F-4D97-AF65-F5344CB8AC3E}">
        <p14:creationId xmlns:p14="http://schemas.microsoft.com/office/powerpoint/2010/main" val="39477092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3"/>
          <p:cNvSpPr>
            <a:spLocks noGrp="1"/>
          </p:cNvSpPr>
          <p:nvPr>
            <p:ph type="sldNum" sz="quarter" idx="12"/>
          </p:nvPr>
        </p:nvSpPr>
        <p:spPr bwMode="auto">
          <a:noFill/>
          <a:ln>
            <a:miter lim="800000"/>
            <a:headEnd/>
            <a:tailEnd/>
          </a:ln>
        </p:spPr>
        <p:txBody>
          <a:bodyPr/>
          <a:lstStyle/>
          <a:p>
            <a:fld id="{F9034687-8A3E-445F-8F21-9AA14BF73B95}" type="slidenum">
              <a:rPr lang="en-US" altLang="en-US"/>
              <a:pPr/>
              <a:t>138</a:t>
            </a:fld>
            <a:endParaRPr lang="en-US" altLang="en-US"/>
          </a:p>
        </p:txBody>
      </p:sp>
      <p:sp>
        <p:nvSpPr>
          <p:cNvPr id="169987" name="Rectangle 2"/>
          <p:cNvSpPr>
            <a:spLocks noChangeArrowheads="1"/>
          </p:cNvSpPr>
          <p:nvPr/>
        </p:nvSpPr>
        <p:spPr bwMode="auto">
          <a:xfrm>
            <a:off x="381000" y="395288"/>
            <a:ext cx="5988050" cy="523875"/>
          </a:xfrm>
          <a:prstGeom prst="rect">
            <a:avLst/>
          </a:prstGeom>
          <a:noFill/>
          <a:ln w="9525">
            <a:noFill/>
            <a:miter lim="800000"/>
            <a:headEnd/>
            <a:tailEnd/>
          </a:ln>
        </p:spPr>
        <p:txBody>
          <a:bodyPr wrap="none">
            <a:spAutoFit/>
          </a:bodyPr>
          <a:lstStyle/>
          <a:p>
            <a:pPr eaLnBrk="1" hangingPunct="1">
              <a:spcBef>
                <a:spcPct val="50000"/>
              </a:spcBef>
            </a:pPr>
            <a:r>
              <a:rPr lang="en-US" altLang="en-US" sz="2800">
                <a:solidFill>
                  <a:srgbClr val="7030A0"/>
                </a:solidFill>
                <a:latin typeface="Calibri" pitchFamily="34" charset="0"/>
              </a:rPr>
              <a:t>Synchronous Time Division Multiplexing</a:t>
            </a:r>
          </a:p>
        </p:txBody>
      </p:sp>
      <p:sp>
        <p:nvSpPr>
          <p:cNvPr id="16998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9989" name="Text Box 4"/>
          <p:cNvSpPr txBox="1">
            <a:spLocks noChangeArrowheads="1"/>
          </p:cNvSpPr>
          <p:nvPr/>
        </p:nvSpPr>
        <p:spPr bwMode="auto">
          <a:xfrm>
            <a:off x="609600" y="1905000"/>
            <a:ext cx="7772400" cy="2800350"/>
          </a:xfrm>
          <a:prstGeom prst="rect">
            <a:avLst/>
          </a:prstGeom>
          <a:noFill/>
          <a:ln w="9525">
            <a:noFill/>
            <a:miter lim="800000"/>
            <a:headEnd/>
            <a:tailEnd/>
          </a:ln>
        </p:spPr>
        <p:txBody>
          <a:bodyPr>
            <a:spAutoFit/>
          </a:bodyPr>
          <a:lstStyle/>
          <a:p>
            <a:pPr eaLnBrk="1" hangingPunct="1">
              <a:spcBef>
                <a:spcPct val="50000"/>
              </a:spcBef>
            </a:pPr>
            <a:r>
              <a:rPr lang="en-US" altLang="en-US" sz="3200" dirty="0">
                <a:latin typeface="Calibri" pitchFamily="34" charset="0"/>
              </a:rPr>
              <a:t>Three types popular today:</a:t>
            </a:r>
          </a:p>
          <a:p>
            <a:pPr lvl="1" eaLnBrk="1" hangingPunct="1">
              <a:spcBef>
                <a:spcPct val="50000"/>
              </a:spcBef>
              <a:buFontTx/>
              <a:buChar char="•"/>
            </a:pPr>
            <a:r>
              <a:rPr lang="en-US" altLang="en-US" sz="3200" dirty="0">
                <a:latin typeface="Calibri" pitchFamily="34" charset="0"/>
              </a:rPr>
              <a:t>T-1 multiplexing (the classic)</a:t>
            </a:r>
          </a:p>
          <a:p>
            <a:pPr lvl="1" eaLnBrk="1" hangingPunct="1">
              <a:spcBef>
                <a:spcPct val="50000"/>
              </a:spcBef>
              <a:buFontTx/>
              <a:buChar char="•"/>
            </a:pPr>
            <a:r>
              <a:rPr lang="en-US" altLang="en-US" sz="3200" dirty="0">
                <a:latin typeface="Calibri" pitchFamily="34" charset="0"/>
              </a:rPr>
              <a:t>ISDN multiplexing</a:t>
            </a:r>
          </a:p>
          <a:p>
            <a:pPr lvl="1" eaLnBrk="1" hangingPunct="1">
              <a:spcBef>
                <a:spcPct val="50000"/>
              </a:spcBef>
              <a:buFontTx/>
              <a:buChar char="•"/>
            </a:pPr>
            <a:r>
              <a:rPr lang="en-US" altLang="en-US" sz="3200" dirty="0">
                <a:latin typeface="Calibri" pitchFamily="34" charset="0"/>
              </a:rPr>
              <a:t>SONET (</a:t>
            </a:r>
            <a:r>
              <a:rPr lang="en-US" altLang="en-US" sz="3200" dirty="0">
                <a:solidFill>
                  <a:srgbClr val="FF0066"/>
                </a:solidFill>
                <a:latin typeface="Calibri" pitchFamily="34" charset="0"/>
              </a:rPr>
              <a:t>S</a:t>
            </a:r>
            <a:r>
              <a:rPr lang="en-US" altLang="en-US" sz="3200" dirty="0">
                <a:latin typeface="Calibri" pitchFamily="34" charset="0"/>
              </a:rPr>
              <a:t>ynchronous </a:t>
            </a:r>
            <a:r>
              <a:rPr lang="en-US" altLang="en-US" sz="3200" dirty="0">
                <a:solidFill>
                  <a:srgbClr val="FF0066"/>
                </a:solidFill>
                <a:latin typeface="Calibri" pitchFamily="34" charset="0"/>
              </a:rPr>
              <a:t>O</a:t>
            </a:r>
            <a:r>
              <a:rPr lang="en-US" altLang="en-US" sz="3200" dirty="0">
                <a:latin typeface="Calibri" pitchFamily="34" charset="0"/>
              </a:rPr>
              <a:t>ptical </a:t>
            </a:r>
            <a:r>
              <a:rPr lang="en-US" altLang="en-US" sz="3200" dirty="0" err="1">
                <a:solidFill>
                  <a:srgbClr val="FF0066"/>
                </a:solidFill>
                <a:latin typeface="Calibri" pitchFamily="34" charset="0"/>
              </a:rPr>
              <a:t>NET</a:t>
            </a:r>
            <a:r>
              <a:rPr lang="en-US" altLang="en-US" sz="3200" dirty="0" err="1">
                <a:latin typeface="Calibri" pitchFamily="34" charset="0"/>
              </a:rPr>
              <a:t>work</a:t>
            </a:r>
            <a:r>
              <a:rPr lang="en-US" altLang="en-US" sz="3200" dirty="0">
                <a:latin typeface="Calibri" pitchFamily="34" charset="0"/>
              </a:rPr>
              <a:t>)</a:t>
            </a:r>
          </a:p>
        </p:txBody>
      </p:sp>
    </p:spTree>
    <p:extLst>
      <p:ext uri="{BB962C8B-B14F-4D97-AF65-F5344CB8AC3E}">
        <p14:creationId xmlns:p14="http://schemas.microsoft.com/office/powerpoint/2010/main" val="4227489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bwMode="auto">
          <a:noFill/>
          <a:ln>
            <a:miter lim="800000"/>
            <a:headEnd/>
            <a:tailEnd/>
          </a:ln>
        </p:spPr>
        <p:txBody>
          <a:bodyPr/>
          <a:lstStyle/>
          <a:p>
            <a:fld id="{CF15C406-ECD6-4834-A11A-2E37AEFFD8E0}" type="slidenum">
              <a:rPr lang="en-US" altLang="en-US"/>
              <a:pPr/>
              <a:t>139</a:t>
            </a:fld>
            <a:endParaRPr lang="en-US" altLang="en-US"/>
          </a:p>
        </p:txBody>
      </p:sp>
      <p:sp>
        <p:nvSpPr>
          <p:cNvPr id="181251" name="Rectangle 2"/>
          <p:cNvSpPr>
            <a:spLocks noChangeArrowheads="1"/>
          </p:cNvSpPr>
          <p:nvPr/>
        </p:nvSpPr>
        <p:spPr bwMode="auto">
          <a:xfrm>
            <a:off x="381000" y="395288"/>
            <a:ext cx="6678613" cy="1384300"/>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Statistical Time Division Multiplexing</a:t>
            </a:r>
          </a:p>
          <a:p>
            <a:pPr eaLnBrk="1" hangingPunct="1"/>
            <a:endParaRPr lang="en-US" altLang="en-US" sz="2800" b="1">
              <a:solidFill>
                <a:srgbClr val="820288"/>
              </a:solidFill>
              <a:latin typeface="Calibri" pitchFamily="34" charset="0"/>
            </a:endParaRP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125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1253" name="Text Box 4"/>
          <p:cNvSpPr txBox="1">
            <a:spLocks noChangeArrowheads="1"/>
          </p:cNvSpPr>
          <p:nvPr/>
        </p:nvSpPr>
        <p:spPr bwMode="auto">
          <a:xfrm>
            <a:off x="381000" y="1738313"/>
            <a:ext cx="8305800" cy="3540125"/>
          </a:xfrm>
          <a:prstGeom prst="rect">
            <a:avLst/>
          </a:prstGeom>
          <a:noFill/>
          <a:ln w="9525">
            <a:noFill/>
            <a:miter lim="800000"/>
            <a:headEnd/>
            <a:tailEnd/>
          </a:ln>
        </p:spPr>
        <p:txBody>
          <a:bodyPr>
            <a:spAutoFit/>
          </a:bodyPr>
          <a:lstStyle/>
          <a:p>
            <a:pPr eaLnBrk="1" hangingPunct="1">
              <a:spcBef>
                <a:spcPct val="50000"/>
              </a:spcBef>
            </a:pPr>
            <a:r>
              <a:rPr lang="en-US" altLang="en-US" sz="3200">
                <a:latin typeface="Calibri" pitchFamily="34" charset="0"/>
              </a:rPr>
              <a:t>A statistical multiplexor does not require a line over as high a speed line as synchronous time division multiplexing since STDM does not assume all sources will transmit all of the time!</a:t>
            </a:r>
          </a:p>
          <a:p>
            <a:pPr eaLnBrk="1" hangingPunct="1">
              <a:spcBef>
                <a:spcPct val="50000"/>
              </a:spcBef>
            </a:pPr>
            <a:r>
              <a:rPr lang="en-US" altLang="en-US" sz="3200">
                <a:latin typeface="Calibri" pitchFamily="34" charset="0"/>
              </a:rPr>
              <a:t>Good for low bandwidth lines (used for LANs)</a:t>
            </a:r>
          </a:p>
          <a:p>
            <a:pPr eaLnBrk="1" hangingPunct="1">
              <a:spcBef>
                <a:spcPct val="50000"/>
              </a:spcBef>
            </a:pPr>
            <a:r>
              <a:rPr lang="en-US" altLang="en-US" sz="3200" i="1">
                <a:solidFill>
                  <a:srgbClr val="FF0066"/>
                </a:solidFill>
                <a:latin typeface="Calibri" pitchFamily="34" charset="0"/>
              </a:rPr>
              <a:t>Much more efficient use of bandwidth!</a:t>
            </a:r>
          </a:p>
        </p:txBody>
      </p:sp>
    </p:spTree>
    <p:extLst>
      <p:ext uri="{BB962C8B-B14F-4D97-AF65-F5344CB8AC3E}">
        <p14:creationId xmlns:p14="http://schemas.microsoft.com/office/powerpoint/2010/main" val="389037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mj-lt"/>
            </a:endParaRPr>
          </a:p>
        </p:txBody>
      </p:sp>
      <p:sp>
        <p:nvSpPr>
          <p:cNvPr id="184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mj-lt"/>
            </a:endParaRPr>
          </a:p>
        </p:txBody>
      </p:sp>
      <p:sp>
        <p:nvSpPr>
          <p:cNvPr id="18437" name="Rectangle 9"/>
          <p:cNvSpPr>
            <a:spLocks noChangeArrowheads="1"/>
          </p:cNvSpPr>
          <p:nvPr/>
        </p:nvSpPr>
        <p:spPr bwMode="auto">
          <a:xfrm>
            <a:off x="228600" y="1143000"/>
            <a:ext cx="8686800" cy="1200329"/>
          </a:xfrm>
          <a:prstGeom prst="rect">
            <a:avLst/>
          </a:prstGeom>
          <a:noFill/>
          <a:ln w="9525">
            <a:noFill/>
            <a:miter lim="800000"/>
            <a:headEnd/>
            <a:tailEnd/>
          </a:ln>
        </p:spPr>
        <p:txBody>
          <a:bodyPr>
            <a:spAutoFit/>
          </a:bodyPr>
          <a:lstStyle/>
          <a:p>
            <a:pPr algn="just" eaLnBrk="1" hangingPunct="1"/>
            <a:r>
              <a:rPr lang="en-US" altLang="en-US" sz="2400" i="1" dirty="0">
                <a:latin typeface="+mj-lt"/>
              </a:rPr>
              <a:t>A signal is carrying data in which one data element is encoded as one signal element ( r = 1). If the bit rate is 100 kbps, what is the average value of the baud rate if c is between 0 and 1?</a:t>
            </a:r>
          </a:p>
        </p:txBody>
      </p:sp>
      <p:sp>
        <p:nvSpPr>
          <p:cNvPr id="18438" name="Rectangle 10"/>
          <p:cNvSpPr>
            <a:spLocks noChangeArrowheads="1"/>
          </p:cNvSpPr>
          <p:nvPr/>
        </p:nvSpPr>
        <p:spPr bwMode="auto">
          <a:xfrm>
            <a:off x="339725" y="2468940"/>
            <a:ext cx="8686800" cy="1569660"/>
          </a:xfrm>
          <a:prstGeom prst="rect">
            <a:avLst/>
          </a:prstGeom>
          <a:noFill/>
          <a:ln w="9525">
            <a:noFill/>
            <a:miter lim="800000"/>
            <a:headEnd/>
            <a:tailEnd/>
          </a:ln>
        </p:spPr>
        <p:txBody>
          <a:bodyPr>
            <a:spAutoFit/>
          </a:bodyPr>
          <a:lstStyle/>
          <a:p>
            <a:pPr algn="just" eaLnBrk="1" hangingPunct="1"/>
            <a:r>
              <a:rPr lang="en-US" altLang="en-US" sz="2400" b="1" i="1" dirty="0">
                <a:latin typeface="+mj-lt"/>
              </a:rPr>
              <a:t>Solution:</a:t>
            </a:r>
          </a:p>
          <a:p>
            <a:pPr algn="just" eaLnBrk="1" hangingPunct="1"/>
            <a:endParaRPr lang="en-US" altLang="en-US" sz="2400" b="1" i="1" dirty="0">
              <a:latin typeface="+mj-lt"/>
            </a:endParaRPr>
          </a:p>
          <a:p>
            <a:pPr algn="just" eaLnBrk="1" hangingPunct="1"/>
            <a:r>
              <a:rPr lang="en-US" altLang="en-US" sz="2400" b="1" i="1" dirty="0">
                <a:latin typeface="+mj-lt"/>
              </a:rPr>
              <a:t>We assume that the average value of c is 1/2 . The baud rate is then</a:t>
            </a:r>
          </a:p>
        </p:txBody>
      </p:sp>
      <p:pic>
        <p:nvPicPr>
          <p:cNvPr id="18439" name="Picture 11"/>
          <p:cNvPicPr>
            <a:picLocks noChangeAspect="1" noChangeArrowheads="1"/>
          </p:cNvPicPr>
          <p:nvPr/>
        </p:nvPicPr>
        <p:blipFill>
          <a:blip r:embed="rId3"/>
          <a:srcRect/>
          <a:stretch>
            <a:fillRect/>
          </a:stretch>
        </p:blipFill>
        <p:spPr bwMode="auto">
          <a:xfrm>
            <a:off x="1365250" y="4800600"/>
            <a:ext cx="6635750" cy="739775"/>
          </a:xfrm>
          <a:prstGeom prst="rect">
            <a:avLst/>
          </a:prstGeom>
          <a:noFill/>
          <a:ln w="57150" cmpd="thickThin">
            <a:solidFill>
              <a:schemeClr val="folHlink"/>
            </a:solidFill>
            <a:miter lim="800000"/>
            <a:headEnd/>
            <a:tailEnd/>
          </a:ln>
        </p:spPr>
      </p:pic>
      <p:sp>
        <p:nvSpPr>
          <p:cNvPr id="18440" name="Text Box 12"/>
          <p:cNvSpPr txBox="1">
            <a:spLocks noChangeArrowheads="1"/>
          </p:cNvSpPr>
          <p:nvPr/>
        </p:nvSpPr>
        <p:spPr bwMode="auto">
          <a:xfrm>
            <a:off x="952500" y="-12700"/>
            <a:ext cx="1366271" cy="461665"/>
          </a:xfrm>
          <a:prstGeom prst="rect">
            <a:avLst/>
          </a:prstGeom>
          <a:noFill/>
          <a:ln w="9525">
            <a:noFill/>
            <a:miter lim="800000"/>
            <a:headEnd/>
            <a:tailEnd/>
          </a:ln>
        </p:spPr>
        <p:txBody>
          <a:bodyPr wrap="none">
            <a:spAutoFit/>
          </a:bodyPr>
          <a:lstStyle/>
          <a:p>
            <a:pPr eaLnBrk="1" hangingPunct="1"/>
            <a:r>
              <a:rPr lang="en-US" altLang="en-US" sz="2400" b="1" i="1">
                <a:latin typeface="+mj-lt"/>
              </a:rPr>
              <a:t>Example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3"/>
          <p:cNvSpPr>
            <a:spLocks noGrp="1"/>
          </p:cNvSpPr>
          <p:nvPr>
            <p:ph type="sldNum" sz="quarter" idx="12"/>
          </p:nvPr>
        </p:nvSpPr>
        <p:spPr bwMode="auto">
          <a:noFill/>
          <a:ln>
            <a:miter lim="800000"/>
            <a:headEnd/>
            <a:tailEnd/>
          </a:ln>
        </p:spPr>
        <p:txBody>
          <a:bodyPr/>
          <a:lstStyle/>
          <a:p>
            <a:fld id="{C600596C-78BD-462D-BF2F-249F6E2B9939}" type="slidenum">
              <a:rPr lang="en-US" altLang="en-US"/>
              <a:pPr/>
              <a:t>140</a:t>
            </a:fld>
            <a:endParaRPr lang="en-US" altLang="en-US"/>
          </a:p>
        </p:txBody>
      </p:sp>
      <p:sp>
        <p:nvSpPr>
          <p:cNvPr id="176131" name="Rectangle 2"/>
          <p:cNvSpPr>
            <a:spLocks noChangeArrowheads="1"/>
          </p:cNvSpPr>
          <p:nvPr/>
        </p:nvSpPr>
        <p:spPr bwMode="auto">
          <a:xfrm>
            <a:off x="381000" y="395288"/>
            <a:ext cx="11264900" cy="523875"/>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Statistical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613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6133" name="Text Box 6"/>
          <p:cNvSpPr txBox="1">
            <a:spLocks noChangeArrowheads="1"/>
          </p:cNvSpPr>
          <p:nvPr/>
        </p:nvSpPr>
        <p:spPr bwMode="auto">
          <a:xfrm>
            <a:off x="485775" y="1384300"/>
            <a:ext cx="7772400" cy="4524375"/>
          </a:xfrm>
          <a:prstGeom prst="rect">
            <a:avLst/>
          </a:prstGeom>
          <a:noFill/>
          <a:ln w="9525">
            <a:noFill/>
            <a:miter lim="800000"/>
            <a:headEnd/>
            <a:tailEnd/>
          </a:ln>
        </p:spPr>
        <p:txBody>
          <a:bodyPr>
            <a:spAutoFit/>
          </a:bodyPr>
          <a:lstStyle/>
          <a:p>
            <a:pPr algn="just" eaLnBrk="1" hangingPunct="1">
              <a:spcBef>
                <a:spcPct val="50000"/>
              </a:spcBef>
            </a:pPr>
            <a:r>
              <a:rPr lang="en-US" altLang="en-US" sz="3200">
                <a:latin typeface="Calibri" pitchFamily="34" charset="0"/>
              </a:rPr>
              <a:t>A statistical multiplexor transmits only the data from active workstations (</a:t>
            </a:r>
            <a:r>
              <a:rPr lang="en-US" altLang="en-US" sz="3200" i="1">
                <a:latin typeface="Calibri" pitchFamily="34" charset="0"/>
              </a:rPr>
              <a:t>or why work when you don’t have to</a:t>
            </a:r>
            <a:r>
              <a:rPr lang="en-US" altLang="en-US" sz="3200">
                <a:latin typeface="Calibri" pitchFamily="34" charset="0"/>
              </a:rPr>
              <a:t>).</a:t>
            </a:r>
          </a:p>
          <a:p>
            <a:pPr algn="just" eaLnBrk="1" hangingPunct="1">
              <a:spcBef>
                <a:spcPct val="50000"/>
              </a:spcBef>
            </a:pPr>
            <a:r>
              <a:rPr lang="en-US" altLang="en-US" sz="3200">
                <a:latin typeface="Calibri" pitchFamily="34" charset="0"/>
              </a:rPr>
              <a:t>If a workstation is not active, no space is wasted on the multiplexed stream.</a:t>
            </a:r>
          </a:p>
          <a:p>
            <a:pPr algn="just" eaLnBrk="1" hangingPunct="1">
              <a:spcBef>
                <a:spcPct val="50000"/>
              </a:spcBef>
            </a:pPr>
            <a:r>
              <a:rPr lang="en-US" altLang="en-US" sz="3200">
                <a:latin typeface="Calibri" pitchFamily="34" charset="0"/>
              </a:rPr>
              <a:t>A statistical multiplexor accepts the incoming data streams and creates a frame containing only the data to be transmitted.</a:t>
            </a:r>
          </a:p>
        </p:txBody>
      </p:sp>
    </p:spTree>
    <p:extLst>
      <p:ext uri="{BB962C8B-B14F-4D97-AF65-F5344CB8AC3E}">
        <p14:creationId xmlns:p14="http://schemas.microsoft.com/office/powerpoint/2010/main" val="1587107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3"/>
          <p:cNvSpPr>
            <a:spLocks noGrp="1"/>
          </p:cNvSpPr>
          <p:nvPr>
            <p:ph type="sldNum" sz="quarter" idx="12"/>
          </p:nvPr>
        </p:nvSpPr>
        <p:spPr bwMode="auto">
          <a:noFill/>
          <a:ln>
            <a:miter lim="800000"/>
            <a:headEnd/>
            <a:tailEnd/>
          </a:ln>
        </p:spPr>
        <p:txBody>
          <a:bodyPr/>
          <a:lstStyle/>
          <a:p>
            <a:fld id="{749D7E82-FE45-48FF-8FBE-BD7E54438537}" type="slidenum">
              <a:rPr lang="en-US" altLang="en-US"/>
              <a:pPr/>
              <a:t>141</a:t>
            </a:fld>
            <a:endParaRPr lang="en-US" altLang="en-US"/>
          </a:p>
        </p:txBody>
      </p:sp>
      <p:sp>
        <p:nvSpPr>
          <p:cNvPr id="177155"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715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7157"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77158" name="Picture 7" descr="FIG5-09"/>
          <p:cNvPicPr>
            <a:picLocks noChangeAspect="1" noChangeArrowheads="1"/>
          </p:cNvPicPr>
          <p:nvPr/>
        </p:nvPicPr>
        <p:blipFill>
          <a:blip r:embed="rId2" cstate="print"/>
          <a:srcRect t="19717" b="-2817"/>
          <a:stretch>
            <a:fillRect/>
          </a:stretch>
        </p:blipFill>
        <p:spPr bwMode="auto">
          <a:xfrm>
            <a:off x="723900" y="1676400"/>
            <a:ext cx="7772400" cy="4495800"/>
          </a:xfrm>
          <a:prstGeom prst="rect">
            <a:avLst/>
          </a:prstGeom>
          <a:noFill/>
          <a:ln w="9525">
            <a:noFill/>
            <a:miter lim="800000"/>
            <a:headEnd/>
            <a:tailEnd/>
          </a:ln>
        </p:spPr>
      </p:pic>
    </p:spTree>
    <p:extLst>
      <p:ext uri="{BB962C8B-B14F-4D97-AF65-F5344CB8AC3E}">
        <p14:creationId xmlns:p14="http://schemas.microsoft.com/office/powerpoint/2010/main" val="1294811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3"/>
          <p:cNvSpPr>
            <a:spLocks noGrp="1"/>
          </p:cNvSpPr>
          <p:nvPr>
            <p:ph type="sldNum" sz="quarter" idx="12"/>
          </p:nvPr>
        </p:nvSpPr>
        <p:spPr bwMode="auto">
          <a:noFill/>
          <a:ln>
            <a:miter lim="800000"/>
            <a:headEnd/>
            <a:tailEnd/>
          </a:ln>
        </p:spPr>
        <p:txBody>
          <a:bodyPr/>
          <a:lstStyle/>
          <a:p>
            <a:fld id="{6DE5B55E-A151-46B8-BB78-8C52401F1640}" type="slidenum">
              <a:rPr lang="en-US" altLang="en-US"/>
              <a:pPr/>
              <a:t>142</a:t>
            </a:fld>
            <a:endParaRPr lang="en-US" altLang="en-US"/>
          </a:p>
        </p:txBody>
      </p:sp>
      <p:sp>
        <p:nvSpPr>
          <p:cNvPr id="178179"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8180"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8181"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78182" name="Text Box 8"/>
          <p:cNvSpPr txBox="1">
            <a:spLocks noChangeArrowheads="1"/>
          </p:cNvSpPr>
          <p:nvPr/>
        </p:nvSpPr>
        <p:spPr bwMode="auto">
          <a:xfrm>
            <a:off x="685800" y="1447800"/>
            <a:ext cx="8153400" cy="1077913"/>
          </a:xfrm>
          <a:prstGeom prst="rect">
            <a:avLst/>
          </a:prstGeom>
          <a:noFill/>
          <a:ln w="9525">
            <a:noFill/>
            <a:miter lim="800000"/>
            <a:headEnd/>
            <a:tailEnd/>
          </a:ln>
        </p:spPr>
        <p:txBody>
          <a:bodyPr>
            <a:spAutoFit/>
          </a:bodyPr>
          <a:lstStyle/>
          <a:p>
            <a:pPr eaLnBrk="1" hangingPunct="1">
              <a:spcBef>
                <a:spcPct val="50000"/>
              </a:spcBef>
            </a:pPr>
            <a:r>
              <a:rPr lang="en-US" altLang="en-US" sz="3200">
                <a:latin typeface="Calibri" pitchFamily="34" charset="0"/>
              </a:rPr>
              <a:t>To identify each piece of data, an address is included.</a:t>
            </a:r>
          </a:p>
        </p:txBody>
      </p:sp>
      <p:pic>
        <p:nvPicPr>
          <p:cNvPr id="178183" name="Picture 9" descr="FIG5-10"/>
          <p:cNvPicPr>
            <a:picLocks noChangeAspect="1" noChangeArrowheads="1"/>
          </p:cNvPicPr>
          <p:nvPr/>
        </p:nvPicPr>
        <p:blipFill>
          <a:blip r:embed="rId2" cstate="print"/>
          <a:srcRect t="39999"/>
          <a:stretch>
            <a:fillRect/>
          </a:stretch>
        </p:blipFill>
        <p:spPr bwMode="auto">
          <a:xfrm>
            <a:off x="685800" y="3886200"/>
            <a:ext cx="7772400" cy="2971800"/>
          </a:xfrm>
          <a:prstGeom prst="rect">
            <a:avLst/>
          </a:prstGeom>
          <a:noFill/>
          <a:ln w="9525">
            <a:noFill/>
            <a:miter lim="800000"/>
            <a:headEnd/>
            <a:tailEnd/>
          </a:ln>
        </p:spPr>
      </p:pic>
    </p:spTree>
    <p:extLst>
      <p:ext uri="{BB962C8B-B14F-4D97-AF65-F5344CB8AC3E}">
        <p14:creationId xmlns:p14="http://schemas.microsoft.com/office/powerpoint/2010/main" val="9015241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3"/>
          <p:cNvSpPr>
            <a:spLocks noGrp="1"/>
          </p:cNvSpPr>
          <p:nvPr>
            <p:ph type="sldNum" sz="quarter" idx="12"/>
          </p:nvPr>
        </p:nvSpPr>
        <p:spPr bwMode="auto">
          <a:noFill/>
          <a:ln>
            <a:miter lim="800000"/>
            <a:headEnd/>
            <a:tailEnd/>
          </a:ln>
        </p:spPr>
        <p:txBody>
          <a:bodyPr/>
          <a:lstStyle/>
          <a:p>
            <a:fld id="{C56C7DEE-F373-45F9-BE46-EDAE69079C5D}" type="slidenum">
              <a:rPr lang="en-US" altLang="en-US"/>
              <a:pPr/>
              <a:t>143</a:t>
            </a:fld>
            <a:endParaRPr lang="en-US" altLang="en-US"/>
          </a:p>
        </p:txBody>
      </p:sp>
      <p:sp>
        <p:nvSpPr>
          <p:cNvPr id="179203"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920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9205"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79206" name="Text Box 7"/>
          <p:cNvSpPr txBox="1">
            <a:spLocks noChangeArrowheads="1"/>
          </p:cNvSpPr>
          <p:nvPr/>
        </p:nvSpPr>
        <p:spPr bwMode="auto">
          <a:xfrm>
            <a:off x="1447800" y="1447800"/>
            <a:ext cx="7315200" cy="954088"/>
          </a:xfrm>
          <a:prstGeom prst="rect">
            <a:avLst/>
          </a:prstGeom>
          <a:noFill/>
          <a:ln w="9525">
            <a:noFill/>
            <a:miter lim="800000"/>
            <a:headEnd/>
            <a:tailEnd/>
          </a:ln>
        </p:spPr>
        <p:txBody>
          <a:bodyPr>
            <a:spAutoFit/>
          </a:bodyPr>
          <a:lstStyle/>
          <a:p>
            <a:pPr eaLnBrk="1" hangingPunct="1">
              <a:spcBef>
                <a:spcPct val="50000"/>
              </a:spcBef>
            </a:pPr>
            <a:r>
              <a:rPr lang="en-US" altLang="en-US" sz="2800">
                <a:latin typeface="Calibri" pitchFamily="34" charset="0"/>
              </a:rPr>
              <a:t>If the data is of variable size, a length is also included.</a:t>
            </a:r>
          </a:p>
        </p:txBody>
      </p:sp>
      <p:pic>
        <p:nvPicPr>
          <p:cNvPr id="179207" name="Picture 9" descr="FIG5-11"/>
          <p:cNvPicPr>
            <a:picLocks noChangeAspect="1" noChangeArrowheads="1"/>
          </p:cNvPicPr>
          <p:nvPr/>
        </p:nvPicPr>
        <p:blipFill>
          <a:blip r:embed="rId2" cstate="print"/>
          <a:srcRect t="39999"/>
          <a:stretch>
            <a:fillRect/>
          </a:stretch>
        </p:blipFill>
        <p:spPr bwMode="auto">
          <a:xfrm>
            <a:off x="990600" y="3886200"/>
            <a:ext cx="7391400" cy="2971800"/>
          </a:xfrm>
          <a:prstGeom prst="rect">
            <a:avLst/>
          </a:prstGeom>
          <a:noFill/>
          <a:ln w="9525">
            <a:noFill/>
            <a:miter lim="800000"/>
            <a:headEnd/>
            <a:tailEnd/>
          </a:ln>
        </p:spPr>
      </p:pic>
    </p:spTree>
    <p:extLst>
      <p:ext uri="{BB962C8B-B14F-4D97-AF65-F5344CB8AC3E}">
        <p14:creationId xmlns:p14="http://schemas.microsoft.com/office/powerpoint/2010/main" val="23403315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3"/>
          <p:cNvSpPr>
            <a:spLocks noGrp="1"/>
          </p:cNvSpPr>
          <p:nvPr>
            <p:ph type="sldNum" sz="quarter" idx="12"/>
          </p:nvPr>
        </p:nvSpPr>
        <p:spPr bwMode="auto">
          <a:noFill/>
          <a:ln>
            <a:miter lim="800000"/>
            <a:headEnd/>
            <a:tailEnd/>
          </a:ln>
        </p:spPr>
        <p:txBody>
          <a:bodyPr/>
          <a:lstStyle/>
          <a:p>
            <a:fld id="{96575CF5-224F-4363-9E63-5CC25171B71D}" type="slidenum">
              <a:rPr lang="en-US" altLang="en-US"/>
              <a:pPr/>
              <a:t>144</a:t>
            </a:fld>
            <a:endParaRPr lang="en-US" altLang="en-US"/>
          </a:p>
        </p:txBody>
      </p:sp>
      <p:sp>
        <p:nvSpPr>
          <p:cNvPr id="18022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022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022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80230" name="Text Box 7"/>
          <p:cNvSpPr txBox="1">
            <a:spLocks noChangeArrowheads="1"/>
          </p:cNvSpPr>
          <p:nvPr/>
        </p:nvSpPr>
        <p:spPr bwMode="auto">
          <a:xfrm>
            <a:off x="1447800" y="1295400"/>
            <a:ext cx="7467600" cy="954088"/>
          </a:xfrm>
          <a:prstGeom prst="rect">
            <a:avLst/>
          </a:prstGeom>
          <a:noFill/>
          <a:ln w="9525">
            <a:noFill/>
            <a:miter lim="800000"/>
            <a:headEnd/>
            <a:tailEnd/>
          </a:ln>
        </p:spPr>
        <p:txBody>
          <a:bodyPr>
            <a:spAutoFit/>
          </a:bodyPr>
          <a:lstStyle/>
          <a:p>
            <a:pPr eaLnBrk="1" hangingPunct="1">
              <a:spcBef>
                <a:spcPct val="50000"/>
              </a:spcBef>
            </a:pPr>
            <a:r>
              <a:rPr lang="en-US" altLang="en-US" sz="2800">
                <a:latin typeface="Calibri" pitchFamily="34" charset="0"/>
              </a:rPr>
              <a:t>More precisely, the transmitted frame contains a collection of data groups</a:t>
            </a:r>
            <a:r>
              <a:rPr lang="en-US" altLang="en-US">
                <a:latin typeface="Calibri" pitchFamily="34" charset="0"/>
              </a:rPr>
              <a:t>.</a:t>
            </a:r>
          </a:p>
        </p:txBody>
      </p:sp>
      <p:pic>
        <p:nvPicPr>
          <p:cNvPr id="180231" name="Picture 9" descr="FIG5-12"/>
          <p:cNvPicPr>
            <a:picLocks noChangeAspect="1" noChangeArrowheads="1"/>
          </p:cNvPicPr>
          <p:nvPr/>
        </p:nvPicPr>
        <p:blipFill>
          <a:blip r:embed="rId2" cstate="print"/>
          <a:srcRect t="33871"/>
          <a:stretch>
            <a:fillRect/>
          </a:stretch>
        </p:blipFill>
        <p:spPr bwMode="auto">
          <a:xfrm>
            <a:off x="685800" y="3733800"/>
            <a:ext cx="7772400" cy="3124200"/>
          </a:xfrm>
          <a:prstGeom prst="rect">
            <a:avLst/>
          </a:prstGeom>
          <a:noFill/>
          <a:ln w="9525">
            <a:noFill/>
            <a:miter lim="800000"/>
            <a:headEnd/>
            <a:tailEnd/>
          </a:ln>
        </p:spPr>
      </p:pic>
    </p:spTree>
    <p:extLst>
      <p:ext uri="{BB962C8B-B14F-4D97-AF65-F5344CB8AC3E}">
        <p14:creationId xmlns:p14="http://schemas.microsoft.com/office/powerpoint/2010/main" val="40313276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l Round Experts: Difference Between Synchronous TDM and Statistical TDM"/>
          <p:cNvPicPr>
            <a:picLocks noChangeAspect="1" noChangeArrowheads="1"/>
          </p:cNvPicPr>
          <p:nvPr/>
        </p:nvPicPr>
        <p:blipFill>
          <a:blip r:embed="rId2" cstate="print"/>
          <a:srcRect/>
          <a:stretch>
            <a:fillRect/>
          </a:stretch>
        </p:blipFill>
        <p:spPr bwMode="auto">
          <a:xfrm>
            <a:off x="1403648" y="548680"/>
            <a:ext cx="6743700" cy="5353051"/>
          </a:xfrm>
          <a:prstGeom prst="rect">
            <a:avLst/>
          </a:prstGeom>
          <a:noFill/>
        </p:spPr>
      </p:pic>
    </p:spTree>
    <p:extLst>
      <p:ext uri="{BB962C8B-B14F-4D97-AF65-F5344CB8AC3E}">
        <p14:creationId xmlns:p14="http://schemas.microsoft.com/office/powerpoint/2010/main" val="32511430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Problems</a:t>
            </a:r>
            <a:endParaRPr lang="en-US" dirty="0"/>
          </a:p>
        </p:txBody>
      </p:sp>
      <p:sp>
        <p:nvSpPr>
          <p:cNvPr id="9" name="Content Placeholder 8"/>
          <p:cNvSpPr>
            <a:spLocks noGrp="1"/>
          </p:cNvSpPr>
          <p:nvPr>
            <p:ph idx="1"/>
          </p:nvPr>
        </p:nvSpPr>
        <p:spPr/>
        <p:txBody>
          <a:bodyPr/>
          <a:lstStyle/>
          <a:p>
            <a:r>
              <a:rPr lang="en-US" dirty="0"/>
              <a:t>Synchronous TDM with a data stream for each input and one data stream for the output. The unit of data is 1 bit. Find (a) the input bit duration, (b) the output bit duration, (c) the output bit rate, and (d) the output frame rate.</a:t>
            </a:r>
          </a:p>
        </p:txBody>
      </p:sp>
      <p:sp>
        <p:nvSpPr>
          <p:cNvPr id="185346" name="Slide Number Placeholder 3"/>
          <p:cNvSpPr>
            <a:spLocks noGrp="1"/>
          </p:cNvSpPr>
          <p:nvPr>
            <p:ph type="sldNum" sz="quarter" idx="12"/>
          </p:nvPr>
        </p:nvSpPr>
        <p:spPr bwMode="auto">
          <a:noFill/>
          <a:ln>
            <a:miter lim="800000"/>
            <a:headEnd/>
            <a:tailEnd/>
          </a:ln>
        </p:spPr>
        <p:txBody>
          <a:bodyPr/>
          <a:lstStyle/>
          <a:p>
            <a:fld id="{CCDF1208-3E14-463F-9A4A-0B6B1697A24E}" type="slidenum">
              <a:rPr lang="en-US" altLang="en-US"/>
              <a:pPr/>
              <a:t>146</a:t>
            </a:fld>
            <a:endParaRPr lang="en-US" altLang="en-US"/>
          </a:p>
        </p:txBody>
      </p:sp>
      <p:sp>
        <p:nvSpPr>
          <p:cNvPr id="18534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534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534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36866" name="Picture 2"/>
          <p:cNvPicPr>
            <a:picLocks noChangeAspect="1" noChangeArrowheads="1"/>
          </p:cNvPicPr>
          <p:nvPr/>
        </p:nvPicPr>
        <p:blipFill>
          <a:blip r:embed="rId3" cstate="print"/>
          <a:srcRect/>
          <a:stretch>
            <a:fillRect/>
          </a:stretch>
        </p:blipFill>
        <p:spPr bwMode="auto">
          <a:xfrm>
            <a:off x="827584" y="4149080"/>
            <a:ext cx="7667625" cy="1762125"/>
          </a:xfrm>
          <a:prstGeom prst="rect">
            <a:avLst/>
          </a:prstGeom>
          <a:noFill/>
          <a:ln w="9525">
            <a:noFill/>
            <a:miter lim="800000"/>
            <a:headEnd/>
            <a:tailEnd/>
          </a:ln>
        </p:spPr>
      </p:pic>
    </p:spTree>
    <p:extLst>
      <p:ext uri="{BB962C8B-B14F-4D97-AF65-F5344CB8AC3E}">
        <p14:creationId xmlns:p14="http://schemas.microsoft.com/office/powerpoint/2010/main" val="3623698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Solution</a:t>
            </a:r>
            <a:endParaRPr lang="en-US" dirty="0"/>
          </a:p>
        </p:txBody>
      </p:sp>
      <p:sp>
        <p:nvSpPr>
          <p:cNvPr id="9" name="Content Placeholder 8"/>
          <p:cNvSpPr>
            <a:spLocks noGrp="1"/>
          </p:cNvSpPr>
          <p:nvPr>
            <p:ph idx="1"/>
          </p:nvPr>
        </p:nvSpPr>
        <p:spPr/>
        <p:txBody>
          <a:bodyPr>
            <a:normAutofit fontScale="77500" lnSpcReduction="20000"/>
          </a:bodyPr>
          <a:lstStyle/>
          <a:p>
            <a:pPr algn="just"/>
            <a:r>
              <a:rPr lang="en-US" dirty="0"/>
              <a:t>A. The input bit duration is the inverse of the bit rate: 1/1 Mbps = 1 </a:t>
            </a:r>
            <a:r>
              <a:rPr lang="en-US" dirty="0" err="1"/>
              <a:t>lls</a:t>
            </a:r>
            <a:r>
              <a:rPr lang="en-US" dirty="0"/>
              <a:t>. </a:t>
            </a:r>
          </a:p>
          <a:p>
            <a:pPr algn="just"/>
            <a:r>
              <a:rPr lang="en-US" dirty="0"/>
              <a:t>b. The output bit duration is one-fourth of the input bit duration, or 1/411s. </a:t>
            </a:r>
          </a:p>
          <a:p>
            <a:pPr algn="just"/>
            <a:r>
              <a:rPr lang="en-US" dirty="0"/>
              <a:t>c. The output bit rate is the inverse of the output bit duration or 1/4 </a:t>
            </a:r>
            <a:r>
              <a:rPr lang="en-US" dirty="0" err="1"/>
              <a:t>lls</a:t>
            </a:r>
            <a:r>
              <a:rPr lang="en-US" dirty="0"/>
              <a:t>, or 4 Mbps. This can also be deduced from the fact that the output rate is 4 times as fast as any input rate; so the output rate =4 x 1 Mbps =4 Mbps. </a:t>
            </a:r>
          </a:p>
          <a:p>
            <a:pPr algn="just"/>
            <a:r>
              <a:rPr lang="en-US" dirty="0"/>
              <a:t>d. The frame rate is always the same as any input rate. So the frame rate is 1,000,000 frames per second. Because we are sending 4 bits in each frame, we can verify the result of the previous question by multiplying the frame rate by the number of bits per frame.</a:t>
            </a:r>
          </a:p>
        </p:txBody>
      </p:sp>
      <p:sp>
        <p:nvSpPr>
          <p:cNvPr id="185346" name="Slide Number Placeholder 3"/>
          <p:cNvSpPr>
            <a:spLocks noGrp="1"/>
          </p:cNvSpPr>
          <p:nvPr>
            <p:ph type="sldNum" sz="quarter" idx="12"/>
          </p:nvPr>
        </p:nvSpPr>
        <p:spPr bwMode="auto">
          <a:noFill/>
          <a:ln>
            <a:miter lim="800000"/>
            <a:headEnd/>
            <a:tailEnd/>
          </a:ln>
        </p:spPr>
        <p:txBody>
          <a:bodyPr/>
          <a:lstStyle/>
          <a:p>
            <a:fld id="{CCDF1208-3E14-463F-9A4A-0B6B1697A24E}" type="slidenum">
              <a:rPr lang="en-US" altLang="en-US"/>
              <a:pPr/>
              <a:t>147</a:t>
            </a:fld>
            <a:endParaRPr lang="en-US" altLang="en-US"/>
          </a:p>
        </p:txBody>
      </p:sp>
      <p:sp>
        <p:nvSpPr>
          <p:cNvPr id="18534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534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534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Tree>
    <p:extLst>
      <p:ext uri="{BB962C8B-B14F-4D97-AF65-F5344CB8AC3E}">
        <p14:creationId xmlns:p14="http://schemas.microsoft.com/office/powerpoint/2010/main" val="25918384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3"/>
          <p:cNvSpPr>
            <a:spLocks noGrp="1"/>
          </p:cNvSpPr>
          <p:nvPr>
            <p:ph type="sldNum" sz="quarter" idx="12"/>
          </p:nvPr>
        </p:nvSpPr>
        <p:spPr bwMode="auto">
          <a:noFill/>
          <a:ln>
            <a:miter lim="800000"/>
            <a:headEnd/>
            <a:tailEnd/>
          </a:ln>
        </p:spPr>
        <p:txBody>
          <a:bodyPr/>
          <a:lstStyle/>
          <a:p>
            <a:fld id="{B94B9D04-D0DE-43E3-B8F4-2CE59B6FC01F}" type="slidenum">
              <a:rPr lang="en-US" altLang="en-US"/>
              <a:pPr/>
              <a:t>148</a:t>
            </a:fld>
            <a:endParaRPr lang="en-US" altLang="en-US"/>
          </a:p>
        </p:txBody>
      </p:sp>
      <p:sp>
        <p:nvSpPr>
          <p:cNvPr id="182275" name="Rectangle 2"/>
          <p:cNvSpPr>
            <a:spLocks noChangeArrowheads="1"/>
          </p:cNvSpPr>
          <p:nvPr/>
        </p:nvSpPr>
        <p:spPr bwMode="auto">
          <a:xfrm>
            <a:off x="0" y="395288"/>
            <a:ext cx="6553200" cy="1077912"/>
          </a:xfrm>
          <a:prstGeom prst="rect">
            <a:avLst/>
          </a:prstGeom>
          <a:noFill/>
          <a:ln w="9525">
            <a:noFill/>
            <a:miter lim="800000"/>
            <a:headEnd/>
            <a:tailEnd/>
          </a:ln>
        </p:spPr>
        <p:txBody>
          <a:bodyPr>
            <a:spAutoFit/>
          </a:bodyPr>
          <a:lstStyle/>
          <a:p>
            <a:pPr algn="ctr" eaLnBrk="1" hangingPunct="1"/>
            <a:r>
              <a:rPr lang="en-US" altLang="en-US" sz="3200">
                <a:solidFill>
                  <a:srgbClr val="7030A0"/>
                </a:solidFill>
                <a:latin typeface="Calibri" pitchFamily="34" charset="0"/>
              </a:rPr>
              <a:t>Wavelength Division Multiplexing     (WDM)</a:t>
            </a:r>
            <a:r>
              <a:rPr lang="en-US" altLang="en-US" sz="3200" b="1">
                <a:solidFill>
                  <a:srgbClr val="7030A0"/>
                </a:solidFill>
                <a:latin typeface="Calibri" pitchFamily="34" charset="0"/>
              </a:rPr>
              <a:t>	</a:t>
            </a:r>
            <a:r>
              <a:rPr lang="en-US" altLang="en-US" sz="2000" b="1">
                <a:solidFill>
                  <a:srgbClr val="7030A0"/>
                </a:solidFill>
                <a:latin typeface="Calibri" pitchFamily="34" charset="0"/>
              </a:rPr>
              <a:t>			          </a:t>
            </a:r>
            <a:r>
              <a:rPr lang="en-US" altLang="en-US" sz="2800" b="1">
                <a:solidFill>
                  <a:srgbClr val="7030A0"/>
                </a:solidFill>
                <a:latin typeface="Calibri" pitchFamily="34" charset="0"/>
              </a:rPr>
              <a:t>	</a:t>
            </a:r>
          </a:p>
        </p:txBody>
      </p:sp>
      <p:sp>
        <p:nvSpPr>
          <p:cNvPr id="18227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2277" name="Text Box 6"/>
          <p:cNvSpPr txBox="1">
            <a:spLocks noChangeArrowheads="1"/>
          </p:cNvSpPr>
          <p:nvPr/>
        </p:nvSpPr>
        <p:spPr bwMode="auto">
          <a:xfrm>
            <a:off x="762000" y="1905000"/>
            <a:ext cx="7770440" cy="1600438"/>
          </a:xfrm>
          <a:prstGeom prst="rect">
            <a:avLst/>
          </a:prstGeom>
          <a:noFill/>
          <a:ln w="9525">
            <a:noFill/>
            <a:miter lim="800000"/>
            <a:headEnd/>
            <a:tailEnd/>
          </a:ln>
        </p:spPr>
        <p:txBody>
          <a:bodyPr wrap="square">
            <a:spAutoFit/>
          </a:bodyPr>
          <a:lstStyle/>
          <a:p>
            <a:pPr eaLnBrk="1" hangingPunct="1">
              <a:spcBef>
                <a:spcPct val="50000"/>
              </a:spcBef>
              <a:buFont typeface="Arial" pitchFamily="34" charset="0"/>
              <a:buChar char="•"/>
            </a:pPr>
            <a:r>
              <a:rPr lang="en-US" altLang="en-US" sz="2800" dirty="0">
                <a:latin typeface="Calibri" pitchFamily="34" charset="0"/>
              </a:rPr>
              <a:t>Give each message a different wavelength (frequency).</a:t>
            </a:r>
          </a:p>
          <a:p>
            <a:pPr eaLnBrk="1" hangingPunct="1">
              <a:spcBef>
                <a:spcPct val="50000"/>
              </a:spcBef>
              <a:buFont typeface="Arial" pitchFamily="34" charset="0"/>
              <a:buChar char="•"/>
            </a:pPr>
            <a:r>
              <a:rPr lang="en-US" altLang="en-US" sz="2800" dirty="0">
                <a:latin typeface="Calibri" pitchFamily="34" charset="0"/>
              </a:rPr>
              <a:t>Easy to do with fiber optics and optical sources</a:t>
            </a:r>
          </a:p>
        </p:txBody>
      </p:sp>
      <p:pic>
        <p:nvPicPr>
          <p:cNvPr id="6145" name="Picture 1"/>
          <p:cNvPicPr>
            <a:picLocks noChangeAspect="1" noChangeArrowheads="1"/>
          </p:cNvPicPr>
          <p:nvPr/>
        </p:nvPicPr>
        <p:blipFill>
          <a:blip r:embed="rId2" cstate="print"/>
          <a:srcRect/>
          <a:stretch>
            <a:fillRect/>
          </a:stretch>
        </p:blipFill>
        <p:spPr bwMode="auto">
          <a:xfrm>
            <a:off x="1259632" y="3861048"/>
            <a:ext cx="6356350" cy="2044700"/>
          </a:xfrm>
          <a:prstGeom prst="rect">
            <a:avLst/>
          </a:prstGeom>
          <a:noFill/>
          <a:ln w="9525">
            <a:noFill/>
            <a:miter lim="800000"/>
            <a:headEnd/>
            <a:tailEnd/>
          </a:ln>
        </p:spPr>
      </p:pic>
    </p:spTree>
    <p:extLst>
      <p:ext uri="{BB962C8B-B14F-4D97-AF65-F5344CB8AC3E}">
        <p14:creationId xmlns:p14="http://schemas.microsoft.com/office/powerpoint/2010/main" val="16266819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Categories of WDM</a:t>
            </a:r>
            <a:br>
              <a:rPr lang="en-US" b="1" dirty="0"/>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b="1" dirty="0"/>
              <a:t>Course WDM (CWDM)</a:t>
            </a:r>
            <a:r>
              <a:rPr lang="en-US" dirty="0"/>
              <a:t> : CWDM generally operates with 8 channels where the spacing between the channels is 20 nm (nanometers) apart. It consumes less energy than DWDM and is less expensive. However, the capacity of the links, as well as the distance supported, is lesser.</a:t>
            </a:r>
          </a:p>
          <a:p>
            <a:pPr algn="just">
              <a:buNone/>
            </a:pPr>
            <a:endParaRPr lang="en-US" dirty="0"/>
          </a:p>
          <a:p>
            <a:pPr algn="just"/>
            <a:r>
              <a:rPr lang="en-US" b="1" dirty="0"/>
              <a:t>Dense WDM (DWDM)</a:t>
            </a:r>
            <a:r>
              <a:rPr lang="en-US" dirty="0"/>
              <a:t> : In DWDM, the number of multiplexed channels much larger than CWDM. It is either 40 at 100GHz spacing or 80 with 50GHz spacing. Due to this, they can transmit the huge quantity of data through a single fiber link. DWDM is generally applied in core networks of telecommunications and cable networks. It is also used in cloud data centers for their </a:t>
            </a:r>
            <a:r>
              <a:rPr lang="en-US" dirty="0" err="1"/>
              <a:t>IaaS</a:t>
            </a:r>
            <a:r>
              <a:rPr lang="en-US" dirty="0"/>
              <a:t> services.</a:t>
            </a:r>
          </a:p>
          <a:p>
            <a:pPr algn="just"/>
            <a:endParaRPr lang="en-US" dirty="0"/>
          </a:p>
        </p:txBody>
      </p:sp>
    </p:spTree>
    <p:extLst>
      <p:ext uri="{BB962C8B-B14F-4D97-AF65-F5344CB8AC3E}">
        <p14:creationId xmlns:p14="http://schemas.microsoft.com/office/powerpoint/2010/main" val="3656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050">
                <a:latin typeface="+mj-lt"/>
              </a:rPr>
              <a:t>4.</a:t>
            </a:r>
            <a:fld id="{0C78C6BB-6690-4003-B12C-61D2FF5C9503}" type="slidenum">
              <a:rPr lang="en-US" altLang="en-US" sz="1050">
                <a:latin typeface="+mj-lt"/>
              </a:rPr>
              <a:pPr algn="l"/>
              <a:t>15</a:t>
            </a:fld>
            <a:endParaRPr lang="en-US" altLang="en-US" sz="1050">
              <a:latin typeface="+mj-lt"/>
            </a:endParaRPr>
          </a:p>
        </p:txBody>
      </p:sp>
      <p:sp>
        <p:nvSpPr>
          <p:cNvPr id="225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a:latin typeface="+mj-lt"/>
            </a:endParaRPr>
          </a:p>
        </p:txBody>
      </p:sp>
      <p:sp>
        <p:nvSpPr>
          <p:cNvPr id="225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a:latin typeface="+mj-lt"/>
            </a:endParaRPr>
          </a:p>
        </p:txBody>
      </p:sp>
      <p:sp>
        <p:nvSpPr>
          <p:cNvPr id="22533" name="Rectangle 9"/>
          <p:cNvSpPr>
            <a:spLocks noChangeArrowheads="1"/>
          </p:cNvSpPr>
          <p:nvPr/>
        </p:nvSpPr>
        <p:spPr bwMode="auto">
          <a:xfrm>
            <a:off x="228600" y="1066800"/>
            <a:ext cx="8686800" cy="1200329"/>
          </a:xfrm>
          <a:prstGeom prst="rect">
            <a:avLst/>
          </a:prstGeom>
          <a:noFill/>
          <a:ln w="9525">
            <a:noFill/>
            <a:miter lim="800000"/>
            <a:headEnd/>
            <a:tailEnd/>
          </a:ln>
        </p:spPr>
        <p:txBody>
          <a:bodyPr>
            <a:spAutoFit/>
          </a:bodyPr>
          <a:lstStyle/>
          <a:p>
            <a:pPr algn="just" eaLnBrk="1" hangingPunct="1"/>
            <a:r>
              <a:rPr lang="en-US" altLang="en-US" sz="2400" b="1" i="1" dirty="0">
                <a:latin typeface="+mj-lt"/>
              </a:rPr>
              <a:t>The maximum data rate of a channel (see Chapter 3) is </a:t>
            </a:r>
            <a:r>
              <a:rPr lang="en-US" altLang="en-US" sz="2400" b="1" i="1" dirty="0" err="1">
                <a:latin typeface="+mj-lt"/>
              </a:rPr>
              <a:t>Nmax</a:t>
            </a:r>
            <a:r>
              <a:rPr lang="en-US" altLang="en-US" sz="2400" b="1" i="1" dirty="0">
                <a:latin typeface="+mj-lt"/>
              </a:rPr>
              <a:t> = 2 × B × log</a:t>
            </a:r>
            <a:r>
              <a:rPr lang="en-US" altLang="en-US" sz="2400" b="1" i="1" baseline="-25000" dirty="0">
                <a:latin typeface="+mj-lt"/>
              </a:rPr>
              <a:t>2</a:t>
            </a:r>
            <a:r>
              <a:rPr lang="en-US" altLang="en-US" sz="2400" b="1" i="1" dirty="0">
                <a:latin typeface="+mj-lt"/>
              </a:rPr>
              <a:t> L (defined by the Nyquist formula). Does this agree with the previous formula for </a:t>
            </a:r>
            <a:r>
              <a:rPr lang="en-US" altLang="en-US" sz="2400" b="1" i="1" dirty="0" err="1">
                <a:latin typeface="+mj-lt"/>
              </a:rPr>
              <a:t>N</a:t>
            </a:r>
            <a:r>
              <a:rPr lang="en-US" altLang="en-US" sz="2400" b="1" i="1" baseline="-25000" dirty="0" err="1">
                <a:latin typeface="+mj-lt"/>
              </a:rPr>
              <a:t>max</a:t>
            </a:r>
            <a:r>
              <a:rPr lang="en-US" altLang="en-US" sz="2400" b="1" i="1" dirty="0">
                <a:latin typeface="+mj-lt"/>
              </a:rPr>
              <a:t>?</a:t>
            </a:r>
          </a:p>
        </p:txBody>
      </p:sp>
      <p:sp>
        <p:nvSpPr>
          <p:cNvPr id="22534" name="Rectangle 10"/>
          <p:cNvSpPr>
            <a:spLocks noChangeArrowheads="1"/>
          </p:cNvSpPr>
          <p:nvPr/>
        </p:nvSpPr>
        <p:spPr bwMode="auto">
          <a:xfrm>
            <a:off x="228600" y="2895600"/>
            <a:ext cx="8686800" cy="1938992"/>
          </a:xfrm>
          <a:prstGeom prst="rect">
            <a:avLst/>
          </a:prstGeom>
          <a:noFill/>
          <a:ln w="9525">
            <a:noFill/>
            <a:miter lim="800000"/>
            <a:headEnd/>
            <a:tailEnd/>
          </a:ln>
        </p:spPr>
        <p:txBody>
          <a:bodyPr>
            <a:spAutoFit/>
          </a:bodyPr>
          <a:lstStyle/>
          <a:p>
            <a:pPr algn="just" eaLnBrk="1" hangingPunct="1"/>
            <a:r>
              <a:rPr lang="en-US" altLang="en-US" sz="2400" i="1" dirty="0">
                <a:latin typeface="+mj-lt"/>
              </a:rPr>
              <a:t>Solution:</a:t>
            </a:r>
          </a:p>
          <a:p>
            <a:pPr algn="just" eaLnBrk="1" hangingPunct="1"/>
            <a:endParaRPr lang="en-US" altLang="en-US" sz="2400" b="1" i="1" dirty="0">
              <a:latin typeface="+mj-lt"/>
            </a:endParaRPr>
          </a:p>
          <a:p>
            <a:pPr algn="just" eaLnBrk="1" hangingPunct="1"/>
            <a:r>
              <a:rPr lang="en-US" altLang="en-US" sz="2400" b="1" i="1" dirty="0">
                <a:latin typeface="+mj-lt"/>
              </a:rPr>
              <a:t>A signal with L levels actually can carry log</a:t>
            </a:r>
            <a:r>
              <a:rPr lang="en-US" altLang="en-US" sz="2400" b="1" i="1" baseline="-16000" dirty="0">
                <a:latin typeface="+mj-lt"/>
              </a:rPr>
              <a:t>2</a:t>
            </a:r>
            <a:r>
              <a:rPr lang="en-US" altLang="en-US" sz="2400" b="1" i="1" dirty="0">
                <a:latin typeface="+mj-lt"/>
              </a:rPr>
              <a:t>L bits per level. If each level corresponds to one signal element and we assume the average case (c = 1/2), then we have</a:t>
            </a:r>
          </a:p>
        </p:txBody>
      </p:sp>
      <p:pic>
        <p:nvPicPr>
          <p:cNvPr id="22535" name="Picture 11"/>
          <p:cNvPicPr>
            <a:picLocks noChangeAspect="1" noChangeArrowheads="1"/>
          </p:cNvPicPr>
          <p:nvPr/>
        </p:nvPicPr>
        <p:blipFill>
          <a:blip r:embed="rId3"/>
          <a:srcRect/>
          <a:stretch>
            <a:fillRect/>
          </a:stretch>
        </p:blipFill>
        <p:spPr bwMode="auto">
          <a:xfrm>
            <a:off x="2241550" y="5202238"/>
            <a:ext cx="4387850" cy="665162"/>
          </a:xfrm>
          <a:prstGeom prst="rect">
            <a:avLst/>
          </a:prstGeom>
          <a:noFill/>
          <a:ln w="57150" cmpd="thickThin">
            <a:solidFill>
              <a:schemeClr val="folHlink"/>
            </a:solidFill>
            <a:miter lim="800000"/>
            <a:headEnd/>
            <a:tailEnd/>
          </a:ln>
        </p:spPr>
      </p:pic>
      <p:sp>
        <p:nvSpPr>
          <p:cNvPr id="22536" name="Text Box 12"/>
          <p:cNvSpPr txBox="1">
            <a:spLocks noChangeArrowheads="1"/>
          </p:cNvSpPr>
          <p:nvPr/>
        </p:nvSpPr>
        <p:spPr bwMode="auto">
          <a:xfrm>
            <a:off x="1143000" y="0"/>
            <a:ext cx="1366271" cy="461665"/>
          </a:xfrm>
          <a:prstGeom prst="rect">
            <a:avLst/>
          </a:prstGeom>
          <a:noFill/>
          <a:ln w="9525">
            <a:noFill/>
            <a:miter lim="800000"/>
            <a:headEnd/>
            <a:tailEnd/>
          </a:ln>
        </p:spPr>
        <p:txBody>
          <a:bodyPr wrap="none">
            <a:spAutoFit/>
          </a:bodyPr>
          <a:lstStyle/>
          <a:p>
            <a:pPr eaLnBrk="1" hangingPunct="1"/>
            <a:r>
              <a:rPr lang="en-US" altLang="en-US" sz="2400" b="1" i="1">
                <a:latin typeface="+mj-lt"/>
              </a:rPr>
              <a:t>Example</a:t>
            </a:r>
            <a:endParaRPr lang="en-US" altLang="en-US" sz="2400" b="1" i="1">
              <a:solidFill>
                <a:schemeClr val="hlink"/>
              </a:solidFill>
              <a:latin typeface="+mj-l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3"/>
          <p:cNvSpPr>
            <a:spLocks noGrp="1"/>
          </p:cNvSpPr>
          <p:nvPr>
            <p:ph type="sldNum" sz="quarter" idx="12"/>
          </p:nvPr>
        </p:nvSpPr>
        <p:spPr bwMode="auto">
          <a:noFill/>
          <a:ln>
            <a:miter lim="800000"/>
            <a:headEnd/>
            <a:tailEnd/>
          </a:ln>
        </p:spPr>
        <p:txBody>
          <a:bodyPr/>
          <a:lstStyle/>
          <a:p>
            <a:fld id="{55F3F382-B720-4500-B4DF-6E3CEE6FE958}" type="slidenum">
              <a:rPr lang="en-US" altLang="en-US"/>
              <a:pPr/>
              <a:t>150</a:t>
            </a:fld>
            <a:endParaRPr lang="en-US" altLang="en-US"/>
          </a:p>
        </p:txBody>
      </p:sp>
      <p:sp>
        <p:nvSpPr>
          <p:cNvPr id="183299"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3300" name="Text Box 4"/>
          <p:cNvSpPr txBox="1">
            <a:spLocks noChangeArrowheads="1"/>
          </p:cNvSpPr>
          <p:nvPr/>
        </p:nvSpPr>
        <p:spPr bwMode="auto">
          <a:xfrm>
            <a:off x="228600" y="228600"/>
            <a:ext cx="8229600" cy="7232650"/>
          </a:xfrm>
          <a:prstGeom prst="rect">
            <a:avLst/>
          </a:prstGeom>
          <a:noFill/>
          <a:ln w="9525">
            <a:noFill/>
            <a:miter lim="800000"/>
            <a:headEnd/>
            <a:tailEnd/>
          </a:ln>
        </p:spPr>
        <p:txBody>
          <a:bodyPr>
            <a:spAutoFit/>
          </a:bodyPr>
          <a:lstStyle/>
          <a:p>
            <a:pPr defTabSz="0" eaLnBrk="1" hangingPunct="1"/>
            <a:r>
              <a:rPr lang="en-US" altLang="en-US" sz="3600" dirty="0">
                <a:solidFill>
                  <a:srgbClr val="7030A0"/>
                </a:solidFill>
                <a:latin typeface="Calibri" pitchFamily="34" charset="0"/>
              </a:rPr>
              <a:t>Dense Wavelength Division </a:t>
            </a:r>
          </a:p>
          <a:p>
            <a:pPr defTabSz="0" eaLnBrk="1" hangingPunct="1"/>
            <a:r>
              <a:rPr lang="en-US" altLang="en-US" sz="3600" dirty="0">
                <a:solidFill>
                  <a:srgbClr val="7030A0"/>
                </a:solidFill>
                <a:latin typeface="Calibri" pitchFamily="34" charset="0"/>
              </a:rPr>
              <a:t>Multiplexing (DWDM)</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is often called just wavelength division multiplexing </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multiplexes multiple data streams onto a single fiber optic line.</a:t>
            </a:r>
          </a:p>
          <a:p>
            <a:pPr defTabSz="0" eaLnBrk="1" hangingPunct="1">
              <a:spcBef>
                <a:spcPct val="50000"/>
              </a:spcBef>
              <a:buFont typeface="Arial" pitchFamily="34" charset="0"/>
              <a:buChar char="•"/>
            </a:pPr>
            <a:r>
              <a:rPr lang="en-US" altLang="en-US" sz="2800" dirty="0">
                <a:latin typeface="Calibri" pitchFamily="34" charset="0"/>
              </a:rPr>
              <a:t>Different wavelength lasers (called lambdas) transmit the multiple signals.</a:t>
            </a:r>
          </a:p>
          <a:p>
            <a:pPr defTabSz="0" eaLnBrk="1" hangingPunct="1">
              <a:spcBef>
                <a:spcPct val="50000"/>
              </a:spcBef>
              <a:buFont typeface="Arial" pitchFamily="34" charset="0"/>
              <a:buChar char="•"/>
            </a:pPr>
            <a:r>
              <a:rPr lang="en-US" altLang="en-US" sz="2800" dirty="0">
                <a:latin typeface="Calibri" pitchFamily="34" charset="0"/>
              </a:rPr>
              <a:t>Each signal carried on the fiber can be transmitted at a different rate from the other signals.</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combines many (30, 40, 50, 60, more?) onto one fiber.</a:t>
            </a:r>
          </a:p>
          <a:p>
            <a:pPr defTabSz="0" eaLnBrk="1" hangingPunct="1">
              <a:spcBef>
                <a:spcPct val="50000"/>
              </a:spcBef>
            </a:pPr>
            <a:endParaRPr lang="en-US" altLang="en-US" sz="2800" dirty="0">
              <a:latin typeface="Calibri" pitchFamily="34" charset="0"/>
            </a:endParaRPr>
          </a:p>
        </p:txBody>
      </p:sp>
    </p:spTree>
    <p:extLst>
      <p:ext uri="{BB962C8B-B14F-4D97-AF65-F5344CB8AC3E}">
        <p14:creationId xmlns:p14="http://schemas.microsoft.com/office/powerpoint/2010/main" val="1713157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3"/>
          <p:cNvSpPr>
            <a:spLocks noGrp="1"/>
          </p:cNvSpPr>
          <p:nvPr>
            <p:ph type="sldNum" sz="quarter" idx="12"/>
          </p:nvPr>
        </p:nvSpPr>
        <p:spPr bwMode="auto">
          <a:noFill/>
          <a:ln>
            <a:miter lim="800000"/>
            <a:headEnd/>
            <a:tailEnd/>
          </a:ln>
        </p:spPr>
        <p:txBody>
          <a:bodyPr/>
          <a:lstStyle/>
          <a:p>
            <a:fld id="{B1529DF0-31B5-4306-A0DA-583EC5E4819B}" type="slidenum">
              <a:rPr lang="en-US" altLang="en-US"/>
              <a:pPr/>
              <a:t>151</a:t>
            </a:fld>
            <a:endParaRPr lang="en-US" altLang="en-US"/>
          </a:p>
        </p:txBody>
      </p:sp>
      <p:sp>
        <p:nvSpPr>
          <p:cNvPr id="184323"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Data Signals Transmitted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432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4325"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84326" name="Picture 7" descr="FIG5-13"/>
          <p:cNvPicPr>
            <a:picLocks noChangeAspect="1" noChangeArrowheads="1"/>
          </p:cNvPicPr>
          <p:nvPr/>
        </p:nvPicPr>
        <p:blipFill>
          <a:blip r:embed="rId2" cstate="print"/>
          <a:srcRect t="19717"/>
          <a:stretch>
            <a:fillRect/>
          </a:stretch>
        </p:blipFill>
        <p:spPr bwMode="auto">
          <a:xfrm>
            <a:off x="323528" y="1628800"/>
            <a:ext cx="8128000" cy="4343400"/>
          </a:xfrm>
          <a:prstGeom prst="rect">
            <a:avLst/>
          </a:prstGeom>
          <a:noFill/>
          <a:ln w="9525">
            <a:noFill/>
            <a:miter lim="800000"/>
            <a:headEnd/>
            <a:tailEnd/>
          </a:ln>
        </p:spPr>
      </p:pic>
    </p:spTree>
    <p:extLst>
      <p:ext uri="{BB962C8B-B14F-4D97-AF65-F5344CB8AC3E}">
        <p14:creationId xmlns:p14="http://schemas.microsoft.com/office/powerpoint/2010/main" val="11128515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3"/>
          <p:cNvSpPr>
            <a:spLocks noGrp="1"/>
          </p:cNvSpPr>
          <p:nvPr>
            <p:ph type="sldNum" sz="quarter" idx="12"/>
          </p:nvPr>
        </p:nvSpPr>
        <p:spPr bwMode="auto">
          <a:noFill/>
          <a:ln>
            <a:miter lim="800000"/>
            <a:headEnd/>
            <a:tailEnd/>
          </a:ln>
        </p:spPr>
        <p:txBody>
          <a:bodyPr/>
          <a:lstStyle/>
          <a:p>
            <a:fld id="{EFBA4BAF-F3C5-4307-A4C2-68478C7A7066}" type="slidenum">
              <a:rPr lang="en-US" altLang="en-US"/>
              <a:pPr/>
              <a:t>152</a:t>
            </a:fld>
            <a:endParaRPr lang="en-US" altLang="en-US"/>
          </a:p>
        </p:txBody>
      </p:sp>
      <p:sp>
        <p:nvSpPr>
          <p:cNvPr id="189443" name="Rectangle 2"/>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9444" name="Text Box 3"/>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89445" name="Picture 4" descr="Tbl05-03"/>
          <p:cNvPicPr>
            <a:picLocks noChangeAspect="1" noChangeArrowheads="1"/>
          </p:cNvPicPr>
          <p:nvPr/>
        </p:nvPicPr>
        <p:blipFill>
          <a:blip r:embed="rId2"/>
          <a:srcRect t="3751"/>
          <a:stretch>
            <a:fillRect/>
          </a:stretch>
        </p:blipFill>
        <p:spPr bwMode="auto">
          <a:xfrm>
            <a:off x="508000" y="609600"/>
            <a:ext cx="8126413" cy="586740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3"/>
          <p:cNvSpPr>
            <a:spLocks noGrp="1"/>
          </p:cNvSpPr>
          <p:nvPr>
            <p:ph type="sldNum" sz="quarter" idx="12"/>
          </p:nvPr>
        </p:nvSpPr>
        <p:spPr bwMode="auto">
          <a:noFill/>
          <a:ln>
            <a:miter lim="800000"/>
            <a:headEnd/>
            <a:tailEnd/>
          </a:ln>
        </p:spPr>
        <p:txBody>
          <a:bodyPr/>
          <a:lstStyle/>
          <a:p>
            <a:fld id="{CB427FE7-19F6-4253-98E2-225E679A975D}" type="slidenum">
              <a:rPr lang="en-US" altLang="en-US"/>
              <a:pPr/>
              <a:t>153</a:t>
            </a:fld>
            <a:endParaRPr lang="en-US" altLang="en-US"/>
          </a:p>
        </p:txBody>
      </p:sp>
      <p:sp>
        <p:nvSpPr>
          <p:cNvPr id="190467" name="Rectangle 2"/>
          <p:cNvSpPr>
            <a:spLocks noChangeArrowheads="1"/>
          </p:cNvSpPr>
          <p:nvPr/>
        </p:nvSpPr>
        <p:spPr bwMode="auto">
          <a:xfrm>
            <a:off x="381000" y="395288"/>
            <a:ext cx="11264900" cy="523875"/>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r>
              <a:rPr lang="en-US" altLang="en-US" sz="2800" b="1">
                <a:solidFill>
                  <a:srgbClr val="7030A0"/>
                </a:solidFill>
                <a:latin typeface="Calibri" pitchFamily="34" charset="0"/>
              </a:rPr>
              <a:t>   </a:t>
            </a:r>
            <a:r>
              <a:rPr lang="en-US" altLang="en-US" sz="2800">
                <a:solidFill>
                  <a:srgbClr val="7030A0"/>
                </a:solidFill>
                <a:latin typeface="Calibri" pitchFamily="34" charset="0"/>
              </a:rPr>
              <a:t>Business Multiplexing In Action</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9046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90469" name="Text Box 6"/>
          <p:cNvSpPr txBox="1">
            <a:spLocks noChangeArrowheads="1"/>
          </p:cNvSpPr>
          <p:nvPr/>
        </p:nvSpPr>
        <p:spPr bwMode="auto">
          <a:xfrm>
            <a:off x="762000" y="1325562"/>
            <a:ext cx="7772400" cy="4770438"/>
          </a:xfrm>
          <a:prstGeom prst="rect">
            <a:avLst/>
          </a:prstGeom>
          <a:noFill/>
          <a:ln w="9525">
            <a:noFill/>
            <a:miter lim="800000"/>
            <a:headEnd/>
            <a:tailEnd/>
          </a:ln>
        </p:spPr>
        <p:txBody>
          <a:bodyPr>
            <a:spAutoFit/>
          </a:bodyPr>
          <a:lstStyle/>
          <a:p>
            <a:pPr algn="just" eaLnBrk="1" hangingPunct="1">
              <a:spcBef>
                <a:spcPct val="50000"/>
              </a:spcBef>
            </a:pPr>
            <a:r>
              <a:rPr lang="en-US" altLang="en-US" sz="3200" dirty="0">
                <a:latin typeface="Calibri" pitchFamily="34" charset="0"/>
              </a:rPr>
              <a:t>XYZ Corporation has two buildings separated by a distance of 300 meters.</a:t>
            </a:r>
          </a:p>
          <a:p>
            <a:pPr algn="just" eaLnBrk="1" hangingPunct="1">
              <a:spcBef>
                <a:spcPct val="50000"/>
              </a:spcBef>
            </a:pPr>
            <a:r>
              <a:rPr lang="en-US" altLang="en-US" sz="3200" dirty="0">
                <a:latin typeface="Calibri" pitchFamily="34" charset="0"/>
              </a:rPr>
              <a:t>A 3-inch diameter tunnel extends underground between the two buildings.</a:t>
            </a:r>
          </a:p>
          <a:p>
            <a:pPr algn="just" eaLnBrk="1" hangingPunct="1">
              <a:spcBef>
                <a:spcPct val="50000"/>
              </a:spcBef>
            </a:pPr>
            <a:r>
              <a:rPr lang="en-US" altLang="en-US" sz="3200" dirty="0">
                <a:latin typeface="Calibri" pitchFamily="34" charset="0"/>
              </a:rPr>
              <a:t>Building A has a mainframe computer and Building B has 66 terminals.</a:t>
            </a:r>
          </a:p>
          <a:p>
            <a:pPr algn="just" eaLnBrk="1" hangingPunct="1">
              <a:spcBef>
                <a:spcPct val="50000"/>
              </a:spcBef>
            </a:pPr>
            <a:r>
              <a:rPr lang="en-US" altLang="en-US" sz="3200" dirty="0">
                <a:latin typeface="Calibri" pitchFamily="34" charset="0"/>
              </a:rPr>
              <a:t>List some efficient techniques to link the two buildings.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3"/>
          <p:cNvSpPr>
            <a:spLocks noGrp="1"/>
          </p:cNvSpPr>
          <p:nvPr>
            <p:ph type="sldNum" sz="quarter" idx="12"/>
          </p:nvPr>
        </p:nvSpPr>
        <p:spPr bwMode="auto">
          <a:noFill/>
          <a:ln>
            <a:miter lim="800000"/>
            <a:headEnd/>
            <a:tailEnd/>
          </a:ln>
        </p:spPr>
        <p:txBody>
          <a:bodyPr/>
          <a:lstStyle/>
          <a:p>
            <a:fld id="{9BB6ECDB-BED5-46A9-8FE1-C0E14EE3F365}" type="slidenum">
              <a:rPr lang="en-US" altLang="en-US"/>
              <a:pPr/>
              <a:t>154</a:t>
            </a:fld>
            <a:endParaRPr lang="en-US" altLang="en-US"/>
          </a:p>
        </p:txBody>
      </p:sp>
      <p:sp>
        <p:nvSpPr>
          <p:cNvPr id="191491"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9149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91493"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91494" name="Picture 7" descr="FIG5-15"/>
          <p:cNvPicPr>
            <a:picLocks noChangeAspect="1" noChangeArrowheads="1"/>
          </p:cNvPicPr>
          <p:nvPr/>
        </p:nvPicPr>
        <p:blipFill>
          <a:blip r:embed="rId2"/>
          <a:srcRect/>
          <a:stretch>
            <a:fillRect/>
          </a:stretch>
        </p:blipFill>
        <p:spPr bwMode="auto">
          <a:xfrm>
            <a:off x="584200" y="990600"/>
            <a:ext cx="8128000" cy="5410200"/>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47238D1-8652-423F-B748-7109626B932F}" type="slidenum">
              <a:rPr lang="en-US" altLang="en-US" sz="2000" smtClean="0">
                <a:solidFill>
                  <a:schemeClr val="bg2"/>
                </a:solidFill>
              </a:rPr>
              <a:pPr/>
              <a:t>155</a:t>
            </a:fld>
            <a:endParaRPr lang="en-US" altLang="en-US" sz="2000">
              <a:solidFill>
                <a:schemeClr val="bg2"/>
              </a:solidFill>
            </a:endParaRPr>
          </a:p>
        </p:txBody>
      </p:sp>
      <p:sp>
        <p:nvSpPr>
          <p:cNvPr id="3076" name="Rectangle 1027"/>
          <p:cNvSpPr>
            <a:spLocks noChangeArrowheads="1"/>
          </p:cNvSpPr>
          <p:nvPr/>
        </p:nvSpPr>
        <p:spPr bwMode="auto">
          <a:xfrm>
            <a:off x="1143000" y="2514600"/>
            <a:ext cx="6858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endParaRPr lang="en-US" altLang="en-US" sz="2000" dirty="0">
              <a:solidFill>
                <a:schemeClr val="tx2"/>
              </a:solidFill>
            </a:endParaRPr>
          </a:p>
          <a:p>
            <a:pPr algn="ctr"/>
            <a:r>
              <a:rPr lang="en-US" altLang="en-US" sz="4400" dirty="0"/>
              <a:t>Transmission Media</a:t>
            </a:r>
          </a:p>
        </p:txBody>
      </p:sp>
    </p:spTree>
    <p:extLst>
      <p:ext uri="{BB962C8B-B14F-4D97-AF65-F5344CB8AC3E}">
        <p14:creationId xmlns:p14="http://schemas.microsoft.com/office/powerpoint/2010/main" val="3665296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5"/>
            <a:ext cx="7886700" cy="576263"/>
          </a:xfrm>
        </p:spPr>
        <p:txBody>
          <a:bodyPr rtlCol="0">
            <a:noAutofit/>
          </a:bodyPr>
          <a:lstStyle/>
          <a:p>
            <a:pPr fontAlgn="auto">
              <a:spcAft>
                <a:spcPts val="0"/>
              </a:spcAft>
              <a:defRPr/>
            </a:pPr>
            <a:r>
              <a:rPr lang="en-US" sz="2900" b="1" spc="-3" dirty="0">
                <a:solidFill>
                  <a:prstClr val="black"/>
                </a:solidFill>
                <a:cs typeface="Times New Roman" pitchFamily="18" charset="0"/>
              </a:rPr>
              <a:t>Transmission</a:t>
            </a:r>
            <a:r>
              <a:rPr lang="en-US" sz="2900" b="1" spc="-3" dirty="0">
                <a:solidFill>
                  <a:prstClr val="black"/>
                </a:solidFill>
                <a:latin typeface="Times New Roman" pitchFamily="18" charset="0"/>
                <a:cs typeface="Times New Roman" pitchFamily="18" charset="0"/>
              </a:rPr>
              <a:t> Media</a:t>
            </a:r>
            <a:br>
              <a:rPr lang="en-US" sz="2900" dirty="0">
                <a:solidFill>
                  <a:prstClr val="black"/>
                </a:solidFill>
                <a:latin typeface="Times New Roman" pitchFamily="18" charset="0"/>
                <a:cs typeface="Times New Roman" pitchFamily="18" charset="0"/>
              </a:rPr>
            </a:br>
            <a:endParaRPr lang="en-US" sz="2900" dirty="0">
              <a:latin typeface="Times New Roman" pitchFamily="18" charset="0"/>
              <a:cs typeface="Times New Roman" pitchFamily="18" charset="0"/>
            </a:endParaRPr>
          </a:p>
        </p:txBody>
      </p:sp>
      <p:sp>
        <p:nvSpPr>
          <p:cNvPr id="197635" name="Content Placeholder 3"/>
          <p:cNvSpPr>
            <a:spLocks noGrp="1"/>
          </p:cNvSpPr>
          <p:nvPr>
            <p:ph idx="1"/>
          </p:nvPr>
        </p:nvSpPr>
        <p:spPr>
          <a:xfrm>
            <a:off x="301625" y="698500"/>
            <a:ext cx="8561388" cy="5794375"/>
          </a:xfrm>
        </p:spPr>
        <p:txBody>
          <a:bodyPr/>
          <a:lstStyle/>
          <a:p>
            <a:pPr marL="350838" algn="just" defTabSz="311150">
              <a:lnSpc>
                <a:spcPct val="104000"/>
              </a:lnSpc>
              <a:buFont typeface="Wingdings" panose="05000000000000000000" pitchFamily="2" charset="2"/>
              <a:buChar char="à"/>
              <a:tabLst>
                <a:tab pos="163513" algn="l"/>
              </a:tabLst>
            </a:pPr>
            <a:r>
              <a:rPr lang="en-US" altLang="en-US" sz="2000" dirty="0">
                <a:latin typeface="+mj-lt"/>
                <a:cs typeface="Times New Roman" pitchFamily="18" charset="0"/>
                <a:sym typeface="Wingdings" panose="05000000000000000000" pitchFamily="2" charset="2"/>
              </a:rPr>
              <a:t>The physical path between transmitter and receiver is called transmission medium. It is a pathway that carries information from sender to receiver.</a:t>
            </a:r>
          </a:p>
          <a:p>
            <a:pPr marL="350838" algn="just" defTabSz="311150">
              <a:lnSpc>
                <a:spcPct val="104000"/>
              </a:lnSpc>
              <a:buFont typeface="Wingdings" panose="05000000000000000000" pitchFamily="2" charset="2"/>
              <a:buChar char="à"/>
              <a:tabLst>
                <a:tab pos="163513" algn="l"/>
              </a:tabLst>
            </a:pPr>
            <a:r>
              <a:rPr lang="en-US" sz="2000" dirty="0">
                <a:latin typeface="+mj-lt"/>
                <a:cs typeface="Times New Roman" pitchFamily="18" charset="0"/>
              </a:rPr>
              <a:t>In One type of transmission medium , transmission occurs through a solid medium, such as copper twisted pair, copper coaxial cable, and optical fiber</a:t>
            </a:r>
          </a:p>
          <a:p>
            <a:pPr marL="350838" algn="just" defTabSz="311150">
              <a:lnSpc>
                <a:spcPct val="104000"/>
              </a:lnSpc>
              <a:buFont typeface="Wingdings" panose="05000000000000000000" pitchFamily="2" charset="2"/>
              <a:buChar char="à"/>
              <a:tabLst>
                <a:tab pos="163513" algn="l"/>
              </a:tabLst>
            </a:pPr>
            <a:r>
              <a:rPr lang="en-US" sz="2000" dirty="0">
                <a:latin typeface="+mj-lt"/>
                <a:cs typeface="Times New Roman" pitchFamily="18" charset="0"/>
              </a:rPr>
              <a:t>For second type of transmission medium , transmission occurs wireless through the atmosphere, outer space, or water.</a:t>
            </a:r>
          </a:p>
          <a:p>
            <a:pPr marL="350838" algn="just" defTabSz="311150">
              <a:lnSpc>
                <a:spcPct val="104000"/>
              </a:lnSpc>
              <a:buFont typeface="Wingdings" panose="05000000000000000000" pitchFamily="2" charset="2"/>
              <a:buChar char="à"/>
              <a:tabLst>
                <a:tab pos="163513" algn="l"/>
              </a:tabLst>
            </a:pPr>
            <a:r>
              <a:rPr lang="en-US" altLang="en-US" sz="2000" dirty="0">
                <a:latin typeface="+mj-lt"/>
                <a:cs typeface="Times New Roman" pitchFamily="18" charset="0"/>
                <a:sym typeface="Wingdings" panose="05000000000000000000" pitchFamily="2" charset="2"/>
              </a:rPr>
              <a:t>It is located below the physical layer and are directly controlled by the physical layer.</a:t>
            </a:r>
          </a:p>
          <a:p>
            <a:pPr marL="350838" algn="just" defTabSz="311150">
              <a:lnSpc>
                <a:spcPct val="104000"/>
              </a:lnSpc>
              <a:buFont typeface="Wingdings" panose="05000000000000000000" pitchFamily="2" charset="2"/>
              <a:buChar char="à"/>
              <a:tabLst>
                <a:tab pos="163513" algn="l"/>
              </a:tabLst>
            </a:pPr>
            <a:r>
              <a:rPr lang="en-US" altLang="en-US" sz="2000" dirty="0">
                <a:solidFill>
                  <a:srgbClr val="000000"/>
                </a:solidFill>
                <a:latin typeface="+mj-lt"/>
                <a:cs typeface="Times New Roman" pitchFamily="18" charset="0"/>
              </a:rPr>
              <a:t>Data is transmitted normally in electrical or electromagnetic signals.</a:t>
            </a:r>
          </a:p>
          <a:p>
            <a:pPr marL="350838" algn="just" defTabSz="311150">
              <a:lnSpc>
                <a:spcPct val="104000"/>
              </a:lnSpc>
              <a:buFont typeface="Wingdings" panose="05000000000000000000" pitchFamily="2" charset="2"/>
              <a:buChar char="à"/>
              <a:tabLst>
                <a:tab pos="163513" algn="l"/>
              </a:tabLst>
            </a:pPr>
            <a:r>
              <a:rPr lang="en-US" altLang="en-US" sz="2000" dirty="0">
                <a:solidFill>
                  <a:srgbClr val="000000"/>
                </a:solidFill>
                <a:latin typeface="+mj-lt"/>
                <a:cs typeface="Times New Roman" pitchFamily="18" charset="0"/>
              </a:rPr>
              <a:t>Signals are transmitted in the form of electromagnetic energy.</a:t>
            </a:r>
          </a:p>
          <a:p>
            <a:pPr marL="350838" algn="just" defTabSz="311150">
              <a:lnSpc>
                <a:spcPct val="104000"/>
              </a:lnSpc>
              <a:buFont typeface="Wingdings" panose="05000000000000000000" pitchFamily="2" charset="2"/>
              <a:buChar char="à"/>
              <a:tabLst>
                <a:tab pos="163513" algn="l"/>
              </a:tabLst>
            </a:pPr>
            <a:endParaRPr lang="en-US" altLang="en-US" sz="2000" dirty="0">
              <a:solidFill>
                <a:srgbClr val="000000"/>
              </a:solidFill>
              <a:latin typeface="+mj-lt"/>
              <a:cs typeface="Times New Roman" pitchFamily="18" charset="0"/>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7938" indent="0" algn="just" defTabSz="311150">
              <a:lnSpc>
                <a:spcPct val="104000"/>
              </a:lnSpc>
              <a:buNone/>
              <a:tabLst>
                <a:tab pos="163513" algn="l"/>
              </a:tabLst>
            </a:pPr>
            <a:r>
              <a:rPr lang="en-US" altLang="en-US" sz="2000" dirty="0">
                <a:latin typeface="+mj-lt"/>
                <a:cs typeface="Times New Roman" pitchFamily="18" charset="0"/>
                <a:sym typeface="Wingdings" panose="05000000000000000000" pitchFamily="2" charset="2"/>
              </a:rPr>
              <a:t> </a:t>
            </a:r>
          </a:p>
          <a:p>
            <a:pPr marL="7938" indent="0" algn="just" defTabSz="311150">
              <a:lnSpc>
                <a:spcPct val="104000"/>
              </a:lnSpc>
              <a:buNone/>
              <a:tabLst>
                <a:tab pos="163513" algn="l"/>
              </a:tabLst>
            </a:pPr>
            <a:endParaRPr lang="en-US" altLang="en-US" sz="2000" dirty="0">
              <a:latin typeface="+mj-lt"/>
              <a:cs typeface="Times New Roman" pitchFamily="18" charset="0"/>
            </a:endParaRPr>
          </a:p>
        </p:txBody>
      </p:sp>
      <p:pic>
        <p:nvPicPr>
          <p:cNvPr id="7" name="Picture 7">
            <a:extLst>
              <a:ext uri="{FF2B5EF4-FFF2-40B4-BE49-F238E27FC236}">
                <a16:creationId xmlns:a16="http://schemas.microsoft.com/office/drawing/2014/main" id="{E253B287-CD41-4668-89B7-71A6717C2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86" y="4800600"/>
            <a:ext cx="6701476"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8173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83FCBB7-458F-472A-B65D-0716FDD6BEE4}" type="slidenum">
              <a:rPr lang="en-US" altLang="en-US" sz="2000" smtClean="0">
                <a:solidFill>
                  <a:schemeClr val="bg2"/>
                </a:solidFill>
              </a:rPr>
              <a:pPr/>
              <a:t>157</a:t>
            </a:fld>
            <a:endParaRPr lang="en-US" altLang="en-US" sz="2000">
              <a:solidFill>
                <a:schemeClr val="bg2"/>
              </a:solidFill>
            </a:endParaRPr>
          </a:p>
        </p:txBody>
      </p:sp>
      <p:sp>
        <p:nvSpPr>
          <p:cNvPr id="409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1" name="Text Box 4"/>
          <p:cNvSpPr txBox="1">
            <a:spLocks noChangeArrowheads="1"/>
          </p:cNvSpPr>
          <p:nvPr/>
        </p:nvSpPr>
        <p:spPr bwMode="auto">
          <a:xfrm>
            <a:off x="304800" y="762000"/>
            <a:ext cx="596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  </a:t>
            </a:r>
            <a:r>
              <a:rPr lang="en-US" altLang="en-US" sz="2000" i="1">
                <a:latin typeface="Times New Roman" pitchFamily="18" charset="0"/>
              </a:rPr>
              <a:t>Transmission medium and physical layer</a:t>
            </a:r>
          </a:p>
        </p:txBody>
      </p:sp>
      <p:sp>
        <p:nvSpPr>
          <p:cNvPr id="410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2584450"/>
            <a:ext cx="87296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8884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B31D7B7E-7790-4C0C-8EF9-7960E3FEC821}" type="slidenum">
              <a:rPr lang="en-US" altLang="en-US" sz="2000" smtClean="0">
                <a:solidFill>
                  <a:schemeClr val="bg2"/>
                </a:solidFill>
              </a:rPr>
              <a:pPr/>
              <a:t>158</a:t>
            </a:fld>
            <a:endParaRPr lang="en-US" altLang="en-US" sz="2000">
              <a:solidFill>
                <a:schemeClr val="bg2"/>
              </a:solidFill>
            </a:endParaRPr>
          </a:p>
        </p:txBody>
      </p:sp>
      <p:sp>
        <p:nvSpPr>
          <p:cNvPr id="512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5" name="Text Box 4"/>
          <p:cNvSpPr txBox="1">
            <a:spLocks noChangeArrowheads="1"/>
          </p:cNvSpPr>
          <p:nvPr/>
        </p:nvSpPr>
        <p:spPr bwMode="auto">
          <a:xfrm>
            <a:off x="304800" y="762000"/>
            <a:ext cx="4811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7.2  </a:t>
            </a:r>
            <a:r>
              <a:rPr lang="en-US" altLang="en-US" sz="2000" i="1">
                <a:latin typeface="Times New Roman" pitchFamily="18" charset="0"/>
              </a:rPr>
              <a:t>Classes of transmission media</a:t>
            </a:r>
          </a:p>
        </p:txBody>
      </p:sp>
      <p:sp>
        <p:nvSpPr>
          <p:cNvPr id="51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1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00263"/>
            <a:ext cx="7715250"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6916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3429000" y="406400"/>
            <a:ext cx="2339102" cy="461665"/>
          </a:xfrm>
          <a:prstGeom prst="rect">
            <a:avLst/>
          </a:prstGeom>
          <a:noFill/>
          <a:ln w="9525">
            <a:noFill/>
            <a:miter lim="800000"/>
            <a:headEnd/>
            <a:tailEnd/>
          </a:ln>
          <a:effectLst/>
        </p:spPr>
        <p:txBody>
          <a:bodyPr wrap="none">
            <a:spAutoFit/>
          </a:bodyPr>
          <a:lstStyle/>
          <a:p>
            <a:pPr>
              <a:defRPr/>
            </a:pPr>
            <a:r>
              <a:rPr lang="en-US" sz="2400" b="1" dirty="0">
                <a:effectLst>
                  <a:outerShdw blurRad="38100" dist="38100" dir="2700000" algn="tl">
                    <a:srgbClr val="C0C0C0"/>
                  </a:outerShdw>
                </a:effectLst>
                <a:latin typeface="+mj-lt"/>
              </a:rPr>
              <a:t>GUIDED MEDIA</a:t>
            </a:r>
          </a:p>
        </p:txBody>
      </p:sp>
      <p:sp>
        <p:nvSpPr>
          <p:cNvPr id="6149" name="Text Box 4"/>
          <p:cNvSpPr txBox="1">
            <a:spLocks noChangeArrowheads="1"/>
          </p:cNvSpPr>
          <p:nvPr/>
        </p:nvSpPr>
        <p:spPr bwMode="auto">
          <a:xfrm>
            <a:off x="8229600"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600">
              <a:latin typeface="+mj-lt"/>
            </a:endParaRPr>
          </a:p>
        </p:txBody>
      </p:sp>
      <p:sp>
        <p:nvSpPr>
          <p:cNvPr id="565253" name="Rectangle 5"/>
          <p:cNvSpPr>
            <a:spLocks noChangeArrowheads="1"/>
          </p:cNvSpPr>
          <p:nvPr/>
        </p:nvSpPr>
        <p:spPr bwMode="auto">
          <a:xfrm>
            <a:off x="152400" y="1305629"/>
            <a:ext cx="8705850" cy="1200329"/>
          </a:xfrm>
          <a:prstGeom prst="rect">
            <a:avLst/>
          </a:prstGeom>
          <a:noFill/>
          <a:ln w="9525">
            <a:noFill/>
            <a:miter lim="800000"/>
            <a:headEnd/>
            <a:tailEnd/>
          </a:ln>
          <a:effectLst/>
        </p:spPr>
        <p:txBody>
          <a:bodyPr wrap="square" anchor="ctr">
            <a:spAutoFit/>
          </a:bodyPr>
          <a:lstStyle/>
          <a:p>
            <a:pPr algn="just" eaLnBrk="1" hangingPunct="1">
              <a:defRPr/>
            </a:pPr>
            <a:r>
              <a:rPr lang="en-US" sz="2400" i="1" dirty="0">
                <a:effectLst>
                  <a:outerShdw blurRad="38100" dist="38100" dir="2700000" algn="tl">
                    <a:srgbClr val="C0C0C0"/>
                  </a:outerShdw>
                </a:effectLst>
                <a:latin typeface="+mj-lt"/>
              </a:rPr>
              <a:t>Guided media, which are those that provide a conduit from one device to another, include twisted-pair cable, coaxial cable, and fiber-optic cable.</a:t>
            </a:r>
          </a:p>
        </p:txBody>
      </p:sp>
      <p:sp>
        <p:nvSpPr>
          <p:cNvPr id="6151" name="Rectangle 29"/>
          <p:cNvSpPr>
            <a:spLocks noChangeArrowheads="1"/>
          </p:cNvSpPr>
          <p:nvPr/>
        </p:nvSpPr>
        <p:spPr bwMode="auto">
          <a:xfrm>
            <a:off x="152400" y="3357563"/>
            <a:ext cx="87058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buClr>
                <a:schemeClr val="tx1"/>
              </a:buClr>
              <a:buSzPct val="117000"/>
            </a:pPr>
            <a:r>
              <a:rPr lang="en-US" altLang="en-US" sz="2000" dirty="0">
                <a:solidFill>
                  <a:srgbClr val="0033CC"/>
                </a:solidFill>
                <a:latin typeface="+mj-lt"/>
              </a:rPr>
              <a:t>Twisted-Pair Cable</a:t>
            </a:r>
            <a:br>
              <a:rPr lang="fr-FR" altLang="en-US" sz="2000" dirty="0">
                <a:solidFill>
                  <a:srgbClr val="0033CC"/>
                </a:solidFill>
                <a:latin typeface="+mj-lt"/>
              </a:rPr>
            </a:br>
            <a:r>
              <a:rPr lang="fr-FR" altLang="en-US" sz="2000" dirty="0">
                <a:solidFill>
                  <a:srgbClr val="0033CC"/>
                </a:solidFill>
                <a:latin typeface="+mj-lt"/>
              </a:rPr>
              <a:t>Coaxial </a:t>
            </a:r>
            <a:r>
              <a:rPr lang="fr-FR" altLang="en-US" sz="2000" dirty="0" err="1">
                <a:solidFill>
                  <a:srgbClr val="0033CC"/>
                </a:solidFill>
                <a:latin typeface="+mj-lt"/>
              </a:rPr>
              <a:t>Cable</a:t>
            </a:r>
            <a:br>
              <a:rPr lang="fr-FR" altLang="en-US" sz="2000" dirty="0">
                <a:solidFill>
                  <a:srgbClr val="0033CC"/>
                </a:solidFill>
                <a:latin typeface="+mj-lt"/>
              </a:rPr>
            </a:br>
            <a:r>
              <a:rPr lang="fr-FR" altLang="en-US" sz="2000" dirty="0" err="1">
                <a:solidFill>
                  <a:srgbClr val="0033CC"/>
                </a:solidFill>
                <a:latin typeface="+mj-lt"/>
              </a:rPr>
              <a:t>Fiber-Optic</a:t>
            </a:r>
            <a:r>
              <a:rPr lang="fr-FR" altLang="en-US" sz="2000" dirty="0">
                <a:solidFill>
                  <a:srgbClr val="0033CC"/>
                </a:solidFill>
                <a:latin typeface="+mj-lt"/>
              </a:rPr>
              <a:t> </a:t>
            </a:r>
            <a:r>
              <a:rPr lang="fr-FR" altLang="en-US" sz="2000" dirty="0" err="1">
                <a:solidFill>
                  <a:srgbClr val="0033CC"/>
                </a:solidFill>
                <a:latin typeface="+mj-lt"/>
              </a:rPr>
              <a:t>Cable</a:t>
            </a:r>
            <a:endParaRPr lang="fr-FR" altLang="en-US" sz="2000" dirty="0">
              <a:solidFill>
                <a:srgbClr val="0033CC"/>
              </a:solidFill>
              <a:latin typeface="+mj-lt"/>
            </a:endParaRPr>
          </a:p>
          <a:p>
            <a:pPr>
              <a:buClr>
                <a:schemeClr val="tx1"/>
              </a:buClr>
              <a:buSzPct val="117000"/>
              <a:buFont typeface="Wingdings" pitchFamily="2" charset="2"/>
              <a:buNone/>
            </a:pPr>
            <a:endParaRPr lang="fr-FR" altLang="en-US" sz="2000" dirty="0">
              <a:solidFill>
                <a:srgbClr val="0033CC"/>
              </a:solidFill>
              <a:latin typeface="+mj-lt"/>
            </a:endParaRPr>
          </a:p>
          <a:p>
            <a:pPr algn="just">
              <a:buClr>
                <a:schemeClr val="tx1"/>
              </a:buClr>
              <a:buSzPct val="117000"/>
              <a:buFont typeface="Wingdings" pitchFamily="2" charset="2"/>
              <a:buChar char="v"/>
            </a:pPr>
            <a:r>
              <a:rPr lang="en-IN" altLang="en-US" sz="2000" dirty="0">
                <a:latin typeface="+mj-lt"/>
              </a:rPr>
              <a:t>Twisted-pair and coaxial cable use metallic (copper) conductors that accept and transport signals in the form of electric current. </a:t>
            </a:r>
          </a:p>
          <a:p>
            <a:pPr algn="just">
              <a:buClr>
                <a:schemeClr val="tx1"/>
              </a:buClr>
              <a:buSzPct val="117000"/>
              <a:buFont typeface="Wingdings" pitchFamily="2" charset="2"/>
              <a:buChar char="v"/>
            </a:pPr>
            <a:r>
              <a:rPr lang="en-IN" altLang="en-US" sz="2000" dirty="0">
                <a:latin typeface="+mj-lt"/>
              </a:rPr>
              <a:t>Optical </a:t>
            </a:r>
            <a:r>
              <a:rPr lang="en-IN" altLang="en-US" sz="2000" dirty="0" err="1">
                <a:latin typeface="+mj-lt"/>
              </a:rPr>
              <a:t>fiber</a:t>
            </a:r>
            <a:r>
              <a:rPr lang="en-IN" altLang="en-US" sz="2000" dirty="0">
                <a:latin typeface="+mj-lt"/>
              </a:rPr>
              <a:t> is a cable that accepts and transports signals in the form of light.</a:t>
            </a:r>
            <a:endParaRPr lang="en-US" altLang="en-US" sz="2000" dirty="0">
              <a:latin typeface="+mj-lt"/>
            </a:endParaRPr>
          </a:p>
        </p:txBody>
      </p:sp>
      <p:sp>
        <p:nvSpPr>
          <p:cNvPr id="565278" name="Text Box 30"/>
          <p:cNvSpPr txBox="1">
            <a:spLocks noChangeArrowheads="1"/>
          </p:cNvSpPr>
          <p:nvPr/>
        </p:nvSpPr>
        <p:spPr bwMode="auto">
          <a:xfrm>
            <a:off x="519947" y="2857500"/>
            <a:ext cx="4154406" cy="461665"/>
          </a:xfrm>
          <a:prstGeom prst="rect">
            <a:avLst/>
          </a:prstGeom>
          <a:noFill/>
          <a:ln w="76200" algn="ctr">
            <a:noFill/>
            <a:miter lim="800000"/>
            <a:headEnd/>
            <a:tailEnd/>
          </a:ln>
          <a:effectLst/>
        </p:spPr>
        <p:txBody>
          <a:bodyPr wrap="none">
            <a:spAutoFit/>
          </a:bodyPr>
          <a:lstStyle/>
          <a:p>
            <a:pPr algn="ctr">
              <a:defRPr/>
            </a:pPr>
            <a:r>
              <a:rPr lang="en-US" sz="2400" i="1" u="sng" dirty="0">
                <a:solidFill>
                  <a:schemeClr val="hlink"/>
                </a:solidFill>
                <a:effectLst>
                  <a:outerShdw blurRad="38100" dist="38100" dir="2700000" algn="tl">
                    <a:srgbClr val="C0C0C0"/>
                  </a:outerShdw>
                </a:effectLst>
                <a:latin typeface="+mj-lt"/>
              </a:rPr>
              <a:t>Topics discussed in this section:</a:t>
            </a:r>
          </a:p>
        </p:txBody>
      </p:sp>
    </p:spTree>
    <p:extLst>
      <p:ext uri="{BB962C8B-B14F-4D97-AF65-F5344CB8AC3E}">
        <p14:creationId xmlns:p14="http://schemas.microsoft.com/office/powerpoint/2010/main" val="1853497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CEFD0A7D-3876-44A2-95D9-C38B9EB973CC}" type="slidenum">
              <a:rPr lang="en-US" altLang="en-US"/>
              <a:pPr algn="l"/>
              <a:t>16</a:t>
            </a:fld>
            <a:endParaRPr lang="en-US" altLang="en-US"/>
          </a:p>
        </p:txBody>
      </p:sp>
      <p:sp>
        <p:nvSpPr>
          <p:cNvPr id="24579" name="Rectangle 2"/>
          <p:cNvSpPr>
            <a:spLocks noGrp="1" noChangeArrowheads="1"/>
          </p:cNvSpPr>
          <p:nvPr>
            <p:ph type="title"/>
          </p:nvPr>
        </p:nvSpPr>
        <p:spPr>
          <a:xfrm>
            <a:off x="762000" y="609600"/>
            <a:ext cx="7696200" cy="1752600"/>
          </a:xfrm>
        </p:spPr>
        <p:txBody>
          <a:bodyPr anchor="t"/>
          <a:lstStyle/>
          <a:p>
            <a:pPr eaLnBrk="1" hangingPunct="1"/>
            <a:r>
              <a:rPr lang="en-US" altLang="en-US" sz="2800" b="1" dirty="0"/>
              <a:t>Considerations for choosing a good signal element referred to as line encoding</a:t>
            </a:r>
          </a:p>
        </p:txBody>
      </p:sp>
      <p:sp>
        <p:nvSpPr>
          <p:cNvPr id="24580" name="Rectangle 3"/>
          <p:cNvSpPr>
            <a:spLocks noGrp="1" noChangeArrowheads="1"/>
          </p:cNvSpPr>
          <p:nvPr>
            <p:ph type="body" idx="1"/>
          </p:nvPr>
        </p:nvSpPr>
        <p:spPr>
          <a:xfrm>
            <a:off x="533400" y="1752600"/>
            <a:ext cx="7924800" cy="4114800"/>
          </a:xfrm>
        </p:spPr>
        <p:txBody>
          <a:bodyPr/>
          <a:lstStyle/>
          <a:p>
            <a:pPr algn="just" eaLnBrk="1" hangingPunct="1">
              <a:lnSpc>
                <a:spcPct val="150000"/>
              </a:lnSpc>
            </a:pPr>
            <a:r>
              <a:rPr lang="en-US" altLang="en-US" sz="2400" dirty="0">
                <a:solidFill>
                  <a:schemeClr val="hlink"/>
                </a:solidFill>
                <a:latin typeface="+mj-lt"/>
              </a:rPr>
              <a:t>Baseline wandering</a:t>
            </a:r>
            <a:r>
              <a:rPr lang="en-US" altLang="en-US" sz="2400" dirty="0">
                <a:latin typeface="+mj-lt"/>
              </a:rPr>
              <a:t> - a receiver will evaluate the average power of the received signal (called the baseline) and use that to determine the value of the incoming data elements. If the incoming signal does not vary over a long period of time, the baseline will drift and thus cause errors in detection of incoming data elements. </a:t>
            </a:r>
          </a:p>
          <a:p>
            <a:pPr algn="just" eaLnBrk="1" hangingPunct="1">
              <a:lnSpc>
                <a:spcPct val="150000"/>
              </a:lnSpc>
            </a:pPr>
            <a:r>
              <a:rPr lang="en-US" altLang="en-US" sz="2400" dirty="0">
                <a:latin typeface="+mj-lt"/>
              </a:rPr>
              <a:t>A good line encoding scheme will prevent long runs of fixed amplitude.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1E622E04-A3AE-470D-A3B2-7118D170250A}" type="slidenum">
              <a:rPr lang="en-US" altLang="en-US" sz="2000" smtClean="0">
                <a:solidFill>
                  <a:schemeClr val="bg2"/>
                </a:solidFill>
              </a:rPr>
              <a:pPr/>
              <a:t>160</a:t>
            </a:fld>
            <a:endParaRPr lang="en-US" altLang="en-US" sz="2000">
              <a:solidFill>
                <a:schemeClr val="bg2"/>
              </a:solidFill>
            </a:endParaRPr>
          </a:p>
        </p:txBody>
      </p:sp>
      <p:sp>
        <p:nvSpPr>
          <p:cNvPr id="717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3" name="Text Box 4"/>
          <p:cNvSpPr txBox="1">
            <a:spLocks noChangeArrowheads="1"/>
          </p:cNvSpPr>
          <p:nvPr/>
        </p:nvSpPr>
        <p:spPr bwMode="auto">
          <a:xfrm>
            <a:off x="304800" y="762000"/>
            <a:ext cx="3582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7.3  </a:t>
            </a:r>
            <a:r>
              <a:rPr lang="en-US" altLang="en-US" sz="2000" i="1">
                <a:latin typeface="Times New Roman" pitchFamily="18" charset="0"/>
              </a:rPr>
              <a:t>Twisted-pair cable</a:t>
            </a:r>
          </a:p>
        </p:txBody>
      </p:sp>
      <p:sp>
        <p:nvSpPr>
          <p:cNvPr id="717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8"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606" y="2057400"/>
            <a:ext cx="7494588"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2381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8195"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a:t>A twisted pair consists of two conductors (normally copper), each with its own plastic insulation, twisted together.</a:t>
            </a:r>
          </a:p>
          <a:p>
            <a:pPr algn="just" eaLnBrk="1" hangingPunct="1"/>
            <a:r>
              <a:rPr lang="en-IN" altLang="en-US" sz="2600"/>
              <a:t>One of the wires is used to carry </a:t>
            </a:r>
            <a:r>
              <a:rPr lang="en-IN" altLang="en-US" sz="2600" b="1">
                <a:solidFill>
                  <a:srgbClr val="FF0000"/>
                </a:solidFill>
              </a:rPr>
              <a:t>signals</a:t>
            </a:r>
            <a:r>
              <a:rPr lang="en-IN" altLang="en-US" sz="2600"/>
              <a:t> to the receiver, and the other is used only as a </a:t>
            </a:r>
            <a:r>
              <a:rPr lang="en-IN" altLang="en-US" sz="2600" b="1">
                <a:solidFill>
                  <a:srgbClr val="FF0000"/>
                </a:solidFill>
              </a:rPr>
              <a:t>ground reference. </a:t>
            </a:r>
          </a:p>
          <a:p>
            <a:pPr algn="just" eaLnBrk="1" hangingPunct="1"/>
            <a:r>
              <a:rPr lang="en-IN" altLang="en-US" sz="2600"/>
              <a:t>The receiver uses the difference between the two.</a:t>
            </a:r>
          </a:p>
          <a:p>
            <a:pPr algn="just" eaLnBrk="1" hangingPunct="1"/>
            <a:r>
              <a:rPr lang="en-IN" altLang="en-US" sz="2600"/>
              <a:t>In addition to the signal sent by the sender on one of the wires, </a:t>
            </a:r>
            <a:r>
              <a:rPr lang="en-IN" altLang="en-US" sz="2600" b="1">
                <a:solidFill>
                  <a:srgbClr val="FF0000"/>
                </a:solidFill>
              </a:rPr>
              <a:t>interference (noise) and crosstalk </a:t>
            </a:r>
            <a:r>
              <a:rPr lang="en-IN" altLang="en-US" sz="2600"/>
              <a:t>may affect both wires and create unwanted signals.</a:t>
            </a:r>
          </a:p>
        </p:txBody>
      </p:sp>
      <p:sp>
        <p:nvSpPr>
          <p:cNvPr id="819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03EEF05-A167-49D8-A109-E92F89D2C559}" type="slidenum">
              <a:rPr lang="en-US" altLang="en-US" sz="2000" smtClean="0">
                <a:solidFill>
                  <a:schemeClr val="bg2"/>
                </a:solidFill>
              </a:rPr>
              <a:pPr/>
              <a:t>161</a:t>
            </a:fld>
            <a:endParaRPr lang="en-US" altLang="en-US" sz="2000">
              <a:solidFill>
                <a:schemeClr val="bg2"/>
              </a:solidFill>
            </a:endParaRPr>
          </a:p>
        </p:txBody>
      </p:sp>
    </p:spTree>
    <p:extLst>
      <p:ext uri="{BB962C8B-B14F-4D97-AF65-F5344CB8AC3E}">
        <p14:creationId xmlns:p14="http://schemas.microsoft.com/office/powerpoint/2010/main" val="27524226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9219" name="Content Placeholder 2"/>
          <p:cNvSpPr>
            <a:spLocks noGrp="1"/>
          </p:cNvSpPr>
          <p:nvPr>
            <p:ph idx="1"/>
          </p:nvPr>
        </p:nvSpPr>
        <p:spPr bwMode="auto">
          <a:xfrm>
            <a:off x="500063" y="17859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b="1"/>
              <a:t>If the two wires are parallel</a:t>
            </a:r>
            <a:r>
              <a:rPr lang="en-IN" altLang="en-US" sz="2600"/>
              <a:t>, the effect of these unwanted signals is not the same in both wires because they are at different locations relative to the noise or crosstalk sources</a:t>
            </a:r>
          </a:p>
          <a:p>
            <a:pPr algn="just" eaLnBrk="1" hangingPunct="1"/>
            <a:r>
              <a:rPr lang="en-IN" altLang="en-US" sz="2600"/>
              <a:t>(e,g., one is closer and the other is farther). This results in a difference at the receiver.</a:t>
            </a:r>
          </a:p>
          <a:p>
            <a:pPr algn="just" eaLnBrk="1" hangingPunct="1"/>
            <a:r>
              <a:rPr lang="en-IN" altLang="en-US" sz="2600" b="1"/>
              <a:t>By twisting the pairs</a:t>
            </a:r>
            <a:r>
              <a:rPr lang="en-IN" altLang="en-US" sz="2600"/>
              <a:t>, a balance is maintained. </a:t>
            </a:r>
          </a:p>
          <a:p>
            <a:pPr algn="just" eaLnBrk="1" hangingPunct="1"/>
            <a:r>
              <a:rPr lang="en-IN" altLang="en-US" sz="2600"/>
              <a:t>For example, suppose in one twist, one wire is closer to the noise source and the other is farther; in the next twist, the reverse is true.</a:t>
            </a:r>
          </a:p>
        </p:txBody>
      </p:sp>
    </p:spTree>
    <p:extLst>
      <p:ext uri="{BB962C8B-B14F-4D97-AF65-F5344CB8AC3E}">
        <p14:creationId xmlns:p14="http://schemas.microsoft.com/office/powerpoint/2010/main" val="34427660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1024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a:t>Twisting makes it probable that both wires are equally affected by external influences (noise or crosstalk). </a:t>
            </a:r>
          </a:p>
          <a:p>
            <a:pPr algn="just" eaLnBrk="1" hangingPunct="1"/>
            <a:r>
              <a:rPr lang="en-IN" altLang="en-US" sz="2600"/>
              <a:t>This means that the receiver, which calculates the difference between the two, receives no unwanted signals. The unwanted signals are mostly canceled out.</a:t>
            </a:r>
          </a:p>
          <a:p>
            <a:pPr algn="just" eaLnBrk="1" hangingPunct="1"/>
            <a:r>
              <a:rPr lang="en-IN" altLang="en-US" sz="2600"/>
              <a:t>From the above discussion, it is clear that the number of twists per unit of length (e.g., inch) has some effect on the quality of the cable.</a:t>
            </a:r>
          </a:p>
          <a:p>
            <a:pPr algn="just" eaLnBrk="1" hangingPunct="1"/>
            <a:endParaRPr lang="en-IN" altLang="en-US" sz="2600"/>
          </a:p>
        </p:txBody>
      </p:sp>
      <p:sp>
        <p:nvSpPr>
          <p:cNvPr id="102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9D09B5D4-2810-465E-ACB2-3DFF63685B46}" type="slidenum">
              <a:rPr lang="en-US" altLang="en-US" sz="2000" smtClean="0">
                <a:solidFill>
                  <a:schemeClr val="bg2"/>
                </a:solidFill>
              </a:rPr>
              <a:pPr/>
              <a:t>163</a:t>
            </a:fld>
            <a:endParaRPr lang="en-US" altLang="en-US" sz="2000">
              <a:solidFill>
                <a:schemeClr val="bg2"/>
              </a:solidFill>
            </a:endParaRPr>
          </a:p>
        </p:txBody>
      </p:sp>
    </p:spTree>
    <p:extLst>
      <p:ext uri="{BB962C8B-B14F-4D97-AF65-F5344CB8AC3E}">
        <p14:creationId xmlns:p14="http://schemas.microsoft.com/office/powerpoint/2010/main" val="7420368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13" y="1373188"/>
            <a:ext cx="8459787"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3"/>
          <p:cNvSpPr>
            <a:spLocks noChangeArrowheads="1"/>
          </p:cNvSpPr>
          <p:nvPr/>
        </p:nvSpPr>
        <p:spPr bwMode="auto">
          <a:xfrm>
            <a:off x="1579563" y="346075"/>
            <a:ext cx="5759450"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0279F"/>
                </a:solidFill>
              </a:rPr>
              <a:t>Effect of Noise on Parallel Lines</a:t>
            </a:r>
          </a:p>
        </p:txBody>
      </p:sp>
    </p:spTree>
    <p:extLst>
      <p:ext uri="{BB962C8B-B14F-4D97-AF65-F5344CB8AC3E}">
        <p14:creationId xmlns:p14="http://schemas.microsoft.com/office/powerpoint/2010/main" val="275093485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213" y="1335088"/>
            <a:ext cx="8766175"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3"/>
          <p:cNvSpPr>
            <a:spLocks noChangeArrowheads="1"/>
          </p:cNvSpPr>
          <p:nvPr/>
        </p:nvSpPr>
        <p:spPr bwMode="auto">
          <a:xfrm>
            <a:off x="1731963" y="193675"/>
            <a:ext cx="5083175"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0279F"/>
                </a:solidFill>
              </a:rPr>
              <a:t>Noise on Twisted-Pair Lines</a:t>
            </a:r>
          </a:p>
        </p:txBody>
      </p:sp>
    </p:spTree>
    <p:extLst>
      <p:ext uri="{BB962C8B-B14F-4D97-AF65-F5344CB8AC3E}">
        <p14:creationId xmlns:p14="http://schemas.microsoft.com/office/powerpoint/2010/main" val="322099222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a:xfrm>
            <a:off x="628650" y="130175"/>
            <a:ext cx="7886700" cy="728663"/>
          </a:xfrm>
        </p:spPr>
        <p:txBody>
          <a:bodyPr/>
          <a:lstStyle/>
          <a:p>
            <a:r>
              <a:rPr lang="en-US" altLang="en-US" sz="2800" b="1" dirty="0">
                <a:latin typeface="Times New Roman" pitchFamily="18" charset="0"/>
                <a:cs typeface="Times New Roman" pitchFamily="18" charset="0"/>
              </a:rPr>
              <a:t>Unshielded Twisted Pair (UTP)</a:t>
            </a:r>
          </a:p>
        </p:txBody>
      </p:sp>
      <p:sp>
        <p:nvSpPr>
          <p:cNvPr id="200707" name="Content Placeholder 2"/>
          <p:cNvSpPr>
            <a:spLocks noGrp="1"/>
          </p:cNvSpPr>
          <p:nvPr>
            <p:ph idx="1"/>
          </p:nvPr>
        </p:nvSpPr>
        <p:spPr>
          <a:xfrm>
            <a:off x="322263" y="858838"/>
            <a:ext cx="8437562" cy="5624512"/>
          </a:xfrm>
        </p:spPr>
        <p:txBody>
          <a:bodyPr/>
          <a:lstStyle/>
          <a:p>
            <a:pPr algn="just">
              <a:buFont typeface="Wingdings" panose="05000000000000000000" pitchFamily="2" charset="2"/>
              <a:buChar char="Ø"/>
            </a:pPr>
            <a:r>
              <a:rPr lang="en-US" altLang="en-US" sz="2000" dirty="0">
                <a:latin typeface="Times New Roman" pitchFamily="18" charset="0"/>
                <a:cs typeface="Times New Roman" pitchFamily="18" charset="0"/>
              </a:rPr>
              <a:t>Ordinary telephone wire</a:t>
            </a:r>
          </a:p>
          <a:p>
            <a:pPr algn="just">
              <a:buFont typeface="Wingdings" panose="05000000000000000000" pitchFamily="2" charset="2"/>
              <a:buChar char="Ø"/>
            </a:pPr>
            <a:r>
              <a:rPr lang="en-US" altLang="en-US" sz="2000" dirty="0">
                <a:latin typeface="Times New Roman" pitchFamily="18" charset="0"/>
                <a:cs typeface="Times New Roman" pitchFamily="18" charset="0"/>
              </a:rPr>
              <a:t>Cheapest</a:t>
            </a:r>
          </a:p>
          <a:p>
            <a:pPr algn="just">
              <a:buFont typeface="Wingdings" panose="05000000000000000000" pitchFamily="2" charset="2"/>
              <a:buChar char="Ø"/>
            </a:pPr>
            <a:r>
              <a:rPr lang="en-US" altLang="en-US" sz="2000" dirty="0">
                <a:latin typeface="Times New Roman" pitchFamily="18" charset="0"/>
                <a:cs typeface="Times New Roman" pitchFamily="18" charset="0"/>
              </a:rPr>
              <a:t>Easiest to install</a:t>
            </a:r>
          </a:p>
          <a:p>
            <a:pPr algn="just">
              <a:buFont typeface="Wingdings" panose="05000000000000000000" pitchFamily="2" charset="2"/>
              <a:buChar char="Ø"/>
            </a:pPr>
            <a:r>
              <a:rPr lang="en-US" altLang="en-US" sz="2000" dirty="0">
                <a:latin typeface="Times New Roman" pitchFamily="18" charset="0"/>
                <a:cs typeface="Times New Roman" pitchFamily="18" charset="0"/>
              </a:rPr>
              <a:t>Suffers from external EM interference</a:t>
            </a:r>
          </a:p>
          <a:p>
            <a:pPr marL="0" indent="0" algn="just">
              <a:spcBef>
                <a:spcPts val="550"/>
              </a:spcBef>
              <a:buNone/>
            </a:pPr>
            <a:r>
              <a:rPr lang="en-US" altLang="en-US" sz="2000" b="1" dirty="0">
                <a:solidFill>
                  <a:srgbClr val="000000"/>
                </a:solidFill>
                <a:latin typeface="Times New Roman" pitchFamily="18" charset="0"/>
                <a:cs typeface="Times New Roman" pitchFamily="18" charset="0"/>
              </a:rPr>
              <a:t>Advantages of UTP:</a:t>
            </a:r>
            <a:endParaRPr lang="en-US" altLang="en-US" sz="2000" dirty="0">
              <a:solidFill>
                <a:srgbClr val="000000"/>
              </a:solidFill>
              <a:latin typeface="Times New Roman" pitchFamily="18" charset="0"/>
              <a:cs typeface="Times New Roman" pitchFamily="18" charset="0"/>
            </a:endParaRPr>
          </a:p>
          <a:p>
            <a:pPr marL="631825" lvl="1" indent="-155575" algn="just">
              <a:spcBef>
                <a:spcPts val="625"/>
              </a:spcBef>
              <a:buFont typeface="Wingdings" pitchFamily="2" charset="2"/>
              <a:buChar char=""/>
            </a:pPr>
            <a:r>
              <a:rPr lang="en-US" altLang="en-US" sz="2000" dirty="0">
                <a:solidFill>
                  <a:srgbClr val="000000"/>
                </a:solidFill>
                <a:latin typeface="Times New Roman" pitchFamily="18" charset="0"/>
                <a:cs typeface="Times New Roman" pitchFamily="18" charset="0"/>
              </a:rPr>
              <a:t>Affordable</a:t>
            </a:r>
          </a:p>
          <a:p>
            <a:pPr marL="631825" lvl="1" indent="-155575" algn="just">
              <a:spcBef>
                <a:spcPts val="575"/>
              </a:spcBef>
              <a:buFont typeface="Wingdings" pitchFamily="2" charset="2"/>
              <a:buChar char=""/>
            </a:pPr>
            <a:r>
              <a:rPr lang="en-US" altLang="en-US" sz="2000" dirty="0">
                <a:solidFill>
                  <a:srgbClr val="000000"/>
                </a:solidFill>
                <a:latin typeface="Times New Roman" pitchFamily="18" charset="0"/>
                <a:cs typeface="Times New Roman" pitchFamily="18" charset="0"/>
              </a:rPr>
              <a:t>Most compatible cabling</a:t>
            </a:r>
          </a:p>
          <a:p>
            <a:pPr marL="631825" lvl="1" indent="-155575" algn="just">
              <a:spcBef>
                <a:spcPts val="575"/>
              </a:spcBef>
              <a:buFont typeface="Wingdings" pitchFamily="2" charset="2"/>
              <a:buChar char=""/>
            </a:pPr>
            <a:r>
              <a:rPr lang="en-US" altLang="en-US" sz="2000" dirty="0">
                <a:solidFill>
                  <a:srgbClr val="000000"/>
                </a:solidFill>
                <a:latin typeface="Times New Roman" pitchFamily="18" charset="0"/>
                <a:cs typeface="Times New Roman" pitchFamily="18" charset="0"/>
              </a:rPr>
              <a:t>Major networking system</a:t>
            </a:r>
          </a:p>
          <a:p>
            <a:pPr marL="0" indent="0" algn="just">
              <a:spcBef>
                <a:spcPts val="550"/>
              </a:spcBef>
              <a:buNone/>
            </a:pPr>
            <a:r>
              <a:rPr lang="en-US" altLang="en-US" sz="2000" b="1" dirty="0">
                <a:solidFill>
                  <a:srgbClr val="000000"/>
                </a:solidFill>
                <a:latin typeface="Times New Roman" pitchFamily="18" charset="0"/>
                <a:cs typeface="Times New Roman" pitchFamily="18" charset="0"/>
              </a:rPr>
              <a:t>Disadvantages of UTP:</a:t>
            </a:r>
            <a:endParaRPr lang="en-US" altLang="en-US" sz="2000" dirty="0">
              <a:solidFill>
                <a:srgbClr val="000000"/>
              </a:solidFill>
              <a:latin typeface="Times New Roman" pitchFamily="18" charset="0"/>
              <a:cs typeface="Times New Roman" pitchFamily="18" charset="0"/>
            </a:endParaRPr>
          </a:p>
          <a:p>
            <a:pPr algn="just">
              <a:spcBef>
                <a:spcPts val="613"/>
              </a:spcBef>
              <a:buFont typeface="Wingdings" panose="05000000000000000000" pitchFamily="2" charset="2"/>
              <a:buChar char="Ø"/>
            </a:pPr>
            <a:r>
              <a:rPr lang="en-US" altLang="en-US" sz="2000" dirty="0">
                <a:solidFill>
                  <a:srgbClr val="000000"/>
                </a:solidFill>
                <a:latin typeface="Times New Roman" pitchFamily="18" charset="0"/>
                <a:cs typeface="Times New Roman" pitchFamily="18" charset="0"/>
              </a:rPr>
              <a:t>Suffers from external Electromagnetic interference</a:t>
            </a:r>
          </a:p>
          <a:p>
            <a:pPr algn="just">
              <a:buFont typeface="Arial" charset="0"/>
              <a:buNone/>
            </a:pPr>
            <a:endParaRPr lang="en-US" altLang="en-US" sz="2000" dirty="0">
              <a:latin typeface="Times New Roman" pitchFamily="18" charset="0"/>
              <a:cs typeface="Times New Roman" pitchFamily="18" charset="0"/>
            </a:endParaRPr>
          </a:p>
          <a:p>
            <a:pPr algn="just">
              <a:buFont typeface="Arial" charset="0"/>
              <a:buNone/>
            </a:pPr>
            <a:endParaRPr lang="en-US" altLang="en-US" sz="2000" dirty="0">
              <a:latin typeface="Times New Roman" pitchFamily="18" charset="0"/>
              <a:cs typeface="Times New Roman" pitchFamily="18" charset="0"/>
            </a:endParaRPr>
          </a:p>
        </p:txBody>
      </p:sp>
      <p:sp>
        <p:nvSpPr>
          <p:cNvPr id="6" name="Rectangle 5"/>
          <p:cNvSpPr/>
          <p:nvPr/>
        </p:nvSpPr>
        <p:spPr>
          <a:xfrm>
            <a:off x="155575" y="4795838"/>
            <a:ext cx="7170738" cy="1323439"/>
          </a:xfrm>
          <a:prstGeom prst="rect">
            <a:avLst/>
          </a:prstGeom>
        </p:spPr>
        <p:txBody>
          <a:bodyPr>
            <a:spAutoFit/>
          </a:bodyPr>
          <a:lstStyle/>
          <a:p>
            <a:pPr eaLnBrk="1" fontAlgn="auto" hangingPunct="1">
              <a:spcBef>
                <a:spcPts val="0"/>
              </a:spcBef>
              <a:spcAft>
                <a:spcPts val="0"/>
              </a:spcAft>
              <a:defRPr/>
            </a:pPr>
            <a:r>
              <a:rPr lang="en-US" sz="2000" b="1" dirty="0">
                <a:latin typeface="Times New Roman" pitchFamily="18" charset="0"/>
                <a:cs typeface="Times New Roman" pitchFamily="18" charset="0"/>
              </a:rPr>
              <a:t>Applications</a:t>
            </a:r>
            <a:r>
              <a:rPr lang="en-US" sz="2000" dirty="0">
                <a:latin typeface="Times New Roman" pitchFamily="18" charset="0"/>
                <a:cs typeface="Times New Roman" pitchFamily="18" charset="0"/>
              </a:rPr>
              <a:t>:</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Telephone lines connecting subscribers to the central office</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DSL lines</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LAN – 10Base-T and 100Base-T</a:t>
            </a:r>
          </a:p>
        </p:txBody>
      </p:sp>
    </p:spTree>
    <p:extLst>
      <p:ext uri="{BB962C8B-B14F-4D97-AF65-F5344CB8AC3E}">
        <p14:creationId xmlns:p14="http://schemas.microsoft.com/office/powerpoint/2010/main" val="22965549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E4ECDBE-B530-40F0-A0E2-341BDCE23E57}" type="slidenum">
              <a:rPr lang="en-US" altLang="en-US" sz="2000" smtClean="0">
                <a:solidFill>
                  <a:schemeClr val="bg2"/>
                </a:solidFill>
              </a:rPr>
              <a:pPr/>
              <a:t>167</a:t>
            </a:fld>
            <a:endParaRPr lang="en-US" altLang="en-US" sz="2000">
              <a:solidFill>
                <a:schemeClr val="bg2"/>
              </a:solidFill>
            </a:endParaRPr>
          </a:p>
        </p:txBody>
      </p:sp>
      <p:sp>
        <p:nvSpPr>
          <p:cNvPr id="1126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9" name="Text Box 4"/>
          <p:cNvSpPr txBox="1">
            <a:spLocks noChangeArrowheads="1"/>
          </p:cNvSpPr>
          <p:nvPr/>
        </p:nvSpPr>
        <p:spPr bwMode="auto">
          <a:xfrm>
            <a:off x="304800" y="762000"/>
            <a:ext cx="3836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7.4  </a:t>
            </a:r>
            <a:r>
              <a:rPr lang="en-US" altLang="en-US" sz="2000" i="1">
                <a:latin typeface="Times New Roman" pitchFamily="18" charset="0"/>
              </a:rPr>
              <a:t>UTP and STP cables</a:t>
            </a:r>
          </a:p>
        </p:txBody>
      </p:sp>
      <p:sp>
        <p:nvSpPr>
          <p:cNvPr id="1127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112963"/>
            <a:ext cx="8501062"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0631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bwMode="auto">
          <a:xfrm>
            <a:off x="-304800" y="5334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sz="2800" b="1" i="1" dirty="0"/>
              <a:t>Unshielded Versus Shielded Twisted-Pair Cable</a:t>
            </a:r>
            <a:endParaRPr lang="en-IN" altLang="en-US" sz="2800" b="1" dirty="0"/>
          </a:p>
        </p:txBody>
      </p:sp>
      <p:sp>
        <p:nvSpPr>
          <p:cNvPr id="12291" name="Content Placeholder 3"/>
          <p:cNvSpPr>
            <a:spLocks noGrp="1"/>
          </p:cNvSpPr>
          <p:nvPr>
            <p:ph idx="1"/>
          </p:nvPr>
        </p:nvSpPr>
        <p:spPr bwMode="auto">
          <a:xfrm>
            <a:off x="457200" y="1295400"/>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The most common twisted-pair cable used in communications is referred to as unshielded twisted-pair (UTP). </a:t>
            </a:r>
          </a:p>
          <a:p>
            <a:pPr algn="just" eaLnBrk="1" hangingPunct="1">
              <a:lnSpc>
                <a:spcPct val="150000"/>
              </a:lnSpc>
            </a:pPr>
            <a:r>
              <a:rPr lang="en-IN" altLang="en-US" sz="2000" dirty="0">
                <a:latin typeface="+mj-lt"/>
              </a:rPr>
              <a:t>IBM has also produced a version of twisted-pair cable for its use called shielded twisted-pair (STP). </a:t>
            </a:r>
          </a:p>
          <a:p>
            <a:pPr algn="just" eaLnBrk="1" hangingPunct="1">
              <a:lnSpc>
                <a:spcPct val="150000"/>
              </a:lnSpc>
            </a:pPr>
            <a:r>
              <a:rPr lang="en-IN" altLang="en-US" sz="2000" dirty="0">
                <a:latin typeface="+mj-lt"/>
              </a:rPr>
              <a:t>STP cable has a </a:t>
            </a:r>
            <a:r>
              <a:rPr lang="en-IN" altLang="en-US" sz="2000" dirty="0">
                <a:solidFill>
                  <a:srgbClr val="FF0000"/>
                </a:solidFill>
                <a:latin typeface="+mj-lt"/>
              </a:rPr>
              <a:t>metal foil or braided mesh </a:t>
            </a:r>
            <a:r>
              <a:rPr lang="en-IN" altLang="en-US" sz="2000" dirty="0">
                <a:latin typeface="+mj-lt"/>
              </a:rPr>
              <a:t>covering that encases each pair of insulated conductors.</a:t>
            </a:r>
          </a:p>
          <a:p>
            <a:pPr algn="just" eaLnBrk="1" hangingPunct="1">
              <a:lnSpc>
                <a:spcPct val="150000"/>
              </a:lnSpc>
            </a:pPr>
            <a:r>
              <a:rPr lang="en-IN" altLang="en-US" sz="2000" dirty="0">
                <a:latin typeface="+mj-lt"/>
              </a:rPr>
              <a:t>Although metal casing </a:t>
            </a:r>
            <a:r>
              <a:rPr lang="en-IN" altLang="en-US" sz="2000" dirty="0">
                <a:solidFill>
                  <a:srgbClr val="FF0000"/>
                </a:solidFill>
                <a:latin typeface="+mj-lt"/>
              </a:rPr>
              <a:t>improves the quality of cable </a:t>
            </a:r>
            <a:r>
              <a:rPr lang="en-IN" altLang="en-US" sz="2000" dirty="0">
                <a:latin typeface="+mj-lt"/>
              </a:rPr>
              <a:t>by preventing the penetration of noise or crosstalk, it is </a:t>
            </a:r>
            <a:r>
              <a:rPr lang="en-IN" altLang="en-US" sz="2000" dirty="0">
                <a:solidFill>
                  <a:srgbClr val="FF0000"/>
                </a:solidFill>
                <a:latin typeface="+mj-lt"/>
              </a:rPr>
              <a:t>bulkier and more expensive</a:t>
            </a:r>
            <a:r>
              <a:rPr lang="en-IN" altLang="en-US" sz="2000" dirty="0">
                <a:latin typeface="+mj-lt"/>
              </a:rPr>
              <a:t>. </a:t>
            </a:r>
          </a:p>
          <a:p>
            <a:pPr algn="just" eaLnBrk="1" hangingPunct="1">
              <a:lnSpc>
                <a:spcPct val="150000"/>
              </a:lnSpc>
            </a:pPr>
            <a:r>
              <a:rPr lang="en-IN" altLang="en-US" sz="2000" dirty="0">
                <a:latin typeface="+mj-lt"/>
              </a:rPr>
              <a:t>Our discussion focuses primarily on UTP because STP is seldom used outside of IBM.</a:t>
            </a: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p:txBody>
      </p:sp>
      <p:sp>
        <p:nvSpPr>
          <p:cNvPr id="1229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latin typeface="+mj-lt"/>
              </a:rPr>
              <a:t>7.</a:t>
            </a:r>
            <a:fld id="{BBE1C31F-8420-4064-9694-B99F440AC895}" type="slidenum">
              <a:rPr lang="en-US" altLang="en-US" sz="2000" smtClean="0">
                <a:solidFill>
                  <a:schemeClr val="bg2"/>
                </a:solidFill>
                <a:latin typeface="+mj-lt"/>
              </a:rPr>
              <a:pPr/>
              <a:t>168</a:t>
            </a:fld>
            <a:endParaRPr lang="en-US" altLang="en-US" sz="2000">
              <a:solidFill>
                <a:schemeClr val="bg2"/>
              </a:solidFill>
              <a:latin typeface="+mj-lt"/>
            </a:endParaRPr>
          </a:p>
        </p:txBody>
      </p:sp>
    </p:spTree>
    <p:extLst>
      <p:ext uri="{BB962C8B-B14F-4D97-AF65-F5344CB8AC3E}">
        <p14:creationId xmlns:p14="http://schemas.microsoft.com/office/powerpoint/2010/main" val="27782524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0E9EE39-141D-4D14-9BCB-8BFAEDEA55FB}" type="slidenum">
              <a:rPr lang="en-US" altLang="en-US" sz="2000" smtClean="0">
                <a:solidFill>
                  <a:schemeClr val="bg2"/>
                </a:solidFill>
              </a:rPr>
              <a:pPr/>
              <a:t>169</a:t>
            </a:fld>
            <a:endParaRPr lang="en-US" altLang="en-US" sz="2000">
              <a:solidFill>
                <a:schemeClr val="bg2"/>
              </a:solidFill>
            </a:endParaRPr>
          </a:p>
        </p:txBody>
      </p:sp>
      <p:sp>
        <p:nvSpPr>
          <p:cNvPr id="14339" name="Text Box 2"/>
          <p:cNvSpPr txBox="1">
            <a:spLocks noChangeArrowheads="1"/>
          </p:cNvSpPr>
          <p:nvPr/>
        </p:nvSpPr>
        <p:spPr bwMode="auto">
          <a:xfrm>
            <a:off x="685800" y="228600"/>
            <a:ext cx="613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7.1  </a:t>
            </a:r>
            <a:r>
              <a:rPr lang="en-US" altLang="en-US" sz="2000" i="1">
                <a:latin typeface="Times New Roman" pitchFamily="18" charset="0"/>
              </a:rPr>
              <a:t>Categories of unshielded twisted-pair cables</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685800"/>
            <a:ext cx="7742237"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954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E2A3D023-D241-4995-9A57-F7D719B3EA75}" type="slidenum">
              <a:rPr lang="en-US" altLang="en-US"/>
              <a:pPr algn="l"/>
              <a:t>17</a:t>
            </a:fld>
            <a:endParaRPr lang="en-US" altLang="en-US"/>
          </a:p>
        </p:txBody>
      </p:sp>
      <p:sp>
        <p:nvSpPr>
          <p:cNvPr id="26627" name="Rectangle 2"/>
          <p:cNvSpPr>
            <a:spLocks noGrp="1" noChangeArrowheads="1"/>
          </p:cNvSpPr>
          <p:nvPr>
            <p:ph type="title"/>
          </p:nvPr>
        </p:nvSpPr>
        <p:spPr>
          <a:xfrm>
            <a:off x="685800" y="609600"/>
            <a:ext cx="7772400" cy="1143000"/>
          </a:xfrm>
        </p:spPr>
        <p:txBody>
          <a:bodyPr anchor="t"/>
          <a:lstStyle/>
          <a:p>
            <a:pPr eaLnBrk="1" hangingPunct="1"/>
            <a:r>
              <a:rPr lang="en-US" altLang="en-US" sz="3200" b="1" dirty="0"/>
              <a:t>Line encoding characteristics</a:t>
            </a:r>
          </a:p>
        </p:txBody>
      </p:sp>
      <p:sp>
        <p:nvSpPr>
          <p:cNvPr id="26628" name="Rectangle 3"/>
          <p:cNvSpPr>
            <a:spLocks noGrp="1" noChangeArrowheads="1"/>
          </p:cNvSpPr>
          <p:nvPr>
            <p:ph type="body" idx="1"/>
          </p:nvPr>
        </p:nvSpPr>
        <p:spPr>
          <a:xfrm>
            <a:off x="514350" y="1371600"/>
            <a:ext cx="8020050" cy="4572000"/>
          </a:xfrm>
        </p:spPr>
        <p:txBody>
          <a:bodyPr/>
          <a:lstStyle/>
          <a:p>
            <a:pPr algn="just" eaLnBrk="1" hangingPunct="1">
              <a:lnSpc>
                <a:spcPct val="150000"/>
              </a:lnSpc>
            </a:pPr>
            <a:r>
              <a:rPr lang="en-US" altLang="en-US" sz="2000" dirty="0">
                <a:solidFill>
                  <a:schemeClr val="hlink"/>
                </a:solidFill>
                <a:latin typeface="+mj-lt"/>
              </a:rPr>
              <a:t>DC components</a:t>
            </a:r>
            <a:r>
              <a:rPr lang="en-US" altLang="en-US" sz="2000" dirty="0">
                <a:latin typeface="+mj-lt"/>
              </a:rPr>
              <a:t> - when the voltage level remains constant for long periods of time, there is an increase in the low frequencies of the signal. Most channels are bandpass and may not support the low frequencies.</a:t>
            </a:r>
          </a:p>
          <a:p>
            <a:pPr lvl="1" algn="just" eaLnBrk="1" hangingPunct="1">
              <a:lnSpc>
                <a:spcPct val="150000"/>
              </a:lnSpc>
            </a:pPr>
            <a:r>
              <a:rPr lang="en-US" altLang="en-US" sz="1600" dirty="0">
                <a:latin typeface="+mj-lt"/>
              </a:rPr>
              <a:t>This will require the removal of the dc component of a transmitted signal.</a:t>
            </a:r>
          </a:p>
          <a:p>
            <a:pPr algn="just" eaLnBrk="1" hangingPunct="1">
              <a:lnSpc>
                <a:spcPct val="150000"/>
              </a:lnSpc>
            </a:pPr>
            <a:r>
              <a:rPr lang="en-US" altLang="en-US" sz="2000" dirty="0">
                <a:solidFill>
                  <a:schemeClr val="hlink"/>
                </a:solidFill>
                <a:latin typeface="+mj-lt"/>
              </a:rPr>
              <a:t>Self synchronization</a:t>
            </a:r>
            <a:r>
              <a:rPr lang="en-US" altLang="en-US" sz="2000" dirty="0">
                <a:latin typeface="+mj-lt"/>
              </a:rPr>
              <a:t> - the clocks at the sender and the receiver must have the same bit interval. </a:t>
            </a:r>
          </a:p>
          <a:p>
            <a:pPr algn="just" eaLnBrk="1" hangingPunct="1">
              <a:lnSpc>
                <a:spcPct val="150000"/>
              </a:lnSpc>
            </a:pPr>
            <a:r>
              <a:rPr lang="en-US" altLang="en-US" sz="2000" dirty="0">
                <a:latin typeface="+mj-lt"/>
              </a:rPr>
              <a:t>If the receiver clock is faster or slower it will misinterpret the incoming bit stream.</a:t>
            </a:r>
          </a:p>
          <a:p>
            <a:pPr algn="just" eaLnBrk="1" hangingPunct="1">
              <a:lnSpc>
                <a:spcPct val="150000"/>
              </a:lnSpc>
            </a:pPr>
            <a:endParaRPr lang="en-US" altLang="en-US" sz="2000" dirty="0">
              <a:latin typeface="+mj-l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sz="6000" i="1">
                <a:solidFill>
                  <a:schemeClr val="tx1"/>
                </a:solidFill>
              </a:rPr>
              <a:t>Performance</a:t>
            </a:r>
            <a:br>
              <a:rPr lang="en-IN" altLang="en-US" sz="6000" i="1">
                <a:solidFill>
                  <a:schemeClr val="tx1"/>
                </a:solidFill>
              </a:rPr>
            </a:br>
            <a:endParaRPr lang="en-IN" altLang="en-US"/>
          </a:p>
        </p:txBody>
      </p:sp>
      <p:sp>
        <p:nvSpPr>
          <p:cNvPr id="15363"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400" dirty="0">
                <a:latin typeface="+mj-lt"/>
              </a:rPr>
              <a:t>One way to measure the performance of twisted-pair cable is to compare </a:t>
            </a:r>
            <a:r>
              <a:rPr lang="en-IN" altLang="en-US" sz="2400" b="1" dirty="0">
                <a:latin typeface="+mj-lt"/>
              </a:rPr>
              <a:t>attenuation versus frequency and distance. </a:t>
            </a:r>
          </a:p>
          <a:p>
            <a:pPr algn="just" eaLnBrk="1" hangingPunct="1">
              <a:lnSpc>
                <a:spcPct val="150000"/>
              </a:lnSpc>
            </a:pPr>
            <a:r>
              <a:rPr lang="en-IN" altLang="en-US" sz="2400" dirty="0">
                <a:latin typeface="+mj-lt"/>
              </a:rPr>
              <a:t>A twisted-pair cable can pass a wide range of frequencies.</a:t>
            </a:r>
          </a:p>
          <a:p>
            <a:pPr algn="just" eaLnBrk="1" hangingPunct="1">
              <a:lnSpc>
                <a:spcPct val="150000"/>
              </a:lnSpc>
            </a:pPr>
            <a:r>
              <a:rPr lang="en-IN" altLang="en-US" sz="2400" dirty="0">
                <a:latin typeface="+mj-lt"/>
              </a:rPr>
              <a:t>However, Figure 7.6 shows that with increasing frequency, the attenuation, measured in decibels per </a:t>
            </a:r>
            <a:r>
              <a:rPr lang="en-IN" altLang="en-US" sz="2400" dirty="0" err="1">
                <a:latin typeface="+mj-lt"/>
              </a:rPr>
              <a:t>kilometer</a:t>
            </a:r>
            <a:r>
              <a:rPr lang="en-IN" altLang="en-US" sz="2400" dirty="0">
                <a:latin typeface="+mj-lt"/>
              </a:rPr>
              <a:t> (dB/km), sharply increases with frequencies above 100 kHz. </a:t>
            </a:r>
          </a:p>
          <a:p>
            <a:pPr algn="just" eaLnBrk="1" hangingPunct="1">
              <a:lnSpc>
                <a:spcPct val="150000"/>
              </a:lnSpc>
            </a:pPr>
            <a:r>
              <a:rPr lang="en-IN" altLang="en-US" sz="2400" dirty="0">
                <a:latin typeface="+mj-lt"/>
              </a:rPr>
              <a:t>Note that </a:t>
            </a:r>
            <a:r>
              <a:rPr lang="en-IN" altLang="en-US" sz="2400" i="1" dirty="0">
                <a:latin typeface="+mj-lt"/>
              </a:rPr>
              <a:t>gauge is a measure of the thickness of the wire.</a:t>
            </a:r>
            <a:endParaRPr lang="en-IN" altLang="en-US" sz="2400" dirty="0">
              <a:latin typeface="+mj-lt"/>
            </a:endParaRPr>
          </a:p>
        </p:txBody>
      </p:sp>
      <p:sp>
        <p:nvSpPr>
          <p:cNvPr id="1536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221F463-0FE9-44AF-8C0D-77F7852F6F9A}" type="slidenum">
              <a:rPr lang="en-US" altLang="en-US" sz="2000" smtClean="0">
                <a:solidFill>
                  <a:schemeClr val="bg2"/>
                </a:solidFill>
              </a:rPr>
              <a:pPr/>
              <a:t>170</a:t>
            </a:fld>
            <a:endParaRPr lang="en-US" altLang="en-US" sz="2000">
              <a:solidFill>
                <a:schemeClr val="bg2"/>
              </a:solidFill>
            </a:endParaRPr>
          </a:p>
        </p:txBody>
      </p:sp>
    </p:spTree>
    <p:extLst>
      <p:ext uri="{BB962C8B-B14F-4D97-AF65-F5344CB8AC3E}">
        <p14:creationId xmlns:p14="http://schemas.microsoft.com/office/powerpoint/2010/main" val="13945356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4700FBA-EE16-4F37-AA88-5CF825F35910}" type="slidenum">
              <a:rPr lang="en-US" altLang="en-US" sz="2000" smtClean="0">
                <a:solidFill>
                  <a:schemeClr val="bg2"/>
                </a:solidFill>
              </a:rPr>
              <a:pPr/>
              <a:t>171</a:t>
            </a:fld>
            <a:endParaRPr lang="en-US" altLang="en-US" sz="2000">
              <a:solidFill>
                <a:schemeClr val="bg2"/>
              </a:solidFill>
            </a:endParaRPr>
          </a:p>
        </p:txBody>
      </p:sp>
      <p:sp>
        <p:nvSpPr>
          <p:cNvPr id="1638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38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389" name="Text Box 4"/>
          <p:cNvSpPr txBox="1">
            <a:spLocks noChangeArrowheads="1"/>
          </p:cNvSpPr>
          <p:nvPr/>
        </p:nvSpPr>
        <p:spPr bwMode="auto">
          <a:xfrm>
            <a:off x="304800" y="762000"/>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7.6  </a:t>
            </a:r>
            <a:r>
              <a:rPr lang="en-US" altLang="en-US" sz="2000" i="1">
                <a:latin typeface="Times New Roman" pitchFamily="18" charset="0"/>
              </a:rPr>
              <a:t>UTP performance</a:t>
            </a:r>
          </a:p>
        </p:txBody>
      </p:sp>
      <p:sp>
        <p:nvSpPr>
          <p:cNvPr id="1639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63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76400"/>
            <a:ext cx="6124575"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9923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8F6F015-51F7-4036-BF0C-EF0D8D12B09C}" type="slidenum">
              <a:rPr lang="en-US" altLang="en-US" sz="2000" smtClean="0">
                <a:solidFill>
                  <a:schemeClr val="bg2"/>
                </a:solidFill>
              </a:rPr>
              <a:pPr/>
              <a:t>172</a:t>
            </a:fld>
            <a:endParaRPr lang="en-US" altLang="en-US" sz="2000">
              <a:solidFill>
                <a:schemeClr val="bg2"/>
              </a:solidFill>
            </a:endParaRPr>
          </a:p>
        </p:txBody>
      </p:sp>
      <p:sp>
        <p:nvSpPr>
          <p:cNvPr id="1741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3" name="Text Box 4"/>
          <p:cNvSpPr txBox="1">
            <a:spLocks noChangeArrowheads="1"/>
          </p:cNvSpPr>
          <p:nvPr/>
        </p:nvSpPr>
        <p:spPr bwMode="auto">
          <a:xfrm>
            <a:off x="304800" y="762000"/>
            <a:ext cx="325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7.5  </a:t>
            </a:r>
            <a:r>
              <a:rPr lang="en-US" altLang="en-US" sz="2000" i="1">
                <a:latin typeface="Times New Roman" pitchFamily="18" charset="0"/>
              </a:rPr>
              <a:t>UTP connector</a:t>
            </a:r>
          </a:p>
        </p:txBody>
      </p:sp>
      <p:sp>
        <p:nvSpPr>
          <p:cNvPr id="1741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74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2244725"/>
            <a:ext cx="648176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272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18435"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400" dirty="0">
                <a:latin typeface="+mj-lt"/>
              </a:rPr>
              <a:t>Twisted-pair cables are used in telephone lines to provide voice and data channels. </a:t>
            </a:r>
          </a:p>
          <a:p>
            <a:pPr algn="just" eaLnBrk="1" hangingPunct="1">
              <a:lnSpc>
                <a:spcPct val="150000"/>
              </a:lnSpc>
            </a:pPr>
            <a:r>
              <a:rPr lang="en-IN" altLang="en-US" sz="2400" dirty="0">
                <a:latin typeface="+mj-lt"/>
              </a:rPr>
              <a:t>The </a:t>
            </a:r>
            <a:r>
              <a:rPr lang="en-IN" altLang="en-US" sz="2400" b="1" dirty="0">
                <a:latin typeface="+mj-lt"/>
              </a:rPr>
              <a:t>local loop-the line that connects subscribers to the central telephone office-</a:t>
            </a:r>
            <a:r>
              <a:rPr lang="en-IN" altLang="en-US" sz="2400" dirty="0">
                <a:latin typeface="+mj-lt"/>
              </a:rPr>
              <a:t>--commonly consists of unshielded twisted-pair cables. </a:t>
            </a:r>
          </a:p>
          <a:p>
            <a:pPr algn="just" eaLnBrk="1" hangingPunct="1">
              <a:lnSpc>
                <a:spcPct val="150000"/>
              </a:lnSpc>
            </a:pPr>
            <a:r>
              <a:rPr lang="en-IN" altLang="en-US" sz="2400" dirty="0">
                <a:latin typeface="+mj-lt"/>
              </a:rPr>
              <a:t>The </a:t>
            </a:r>
            <a:r>
              <a:rPr lang="en-IN" altLang="en-US" sz="2400" b="1" dirty="0">
                <a:latin typeface="+mj-lt"/>
              </a:rPr>
              <a:t>DSL lines </a:t>
            </a:r>
            <a:r>
              <a:rPr lang="en-IN" altLang="en-US" sz="2400" dirty="0">
                <a:latin typeface="+mj-lt"/>
              </a:rPr>
              <a:t>that are used by the telephone companies to provide high-data-rate connections also use the high-bandwidth capability of unshielded twisted-pair cables.</a:t>
            </a:r>
          </a:p>
        </p:txBody>
      </p:sp>
      <p:sp>
        <p:nvSpPr>
          <p:cNvPr id="184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B0E0CB0E-0C85-44A0-AADF-BCA4229DD91F}" type="slidenum">
              <a:rPr lang="en-US" altLang="en-US" sz="2000" smtClean="0">
                <a:solidFill>
                  <a:schemeClr val="bg2"/>
                </a:solidFill>
              </a:rPr>
              <a:pPr/>
              <a:t>173</a:t>
            </a:fld>
            <a:endParaRPr lang="en-US" altLang="en-US" sz="2000">
              <a:solidFill>
                <a:schemeClr val="bg2"/>
              </a:solidFill>
            </a:endParaRPr>
          </a:p>
        </p:txBody>
      </p:sp>
    </p:spTree>
    <p:extLst>
      <p:ext uri="{BB962C8B-B14F-4D97-AF65-F5344CB8AC3E}">
        <p14:creationId xmlns:p14="http://schemas.microsoft.com/office/powerpoint/2010/main" val="13128109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b="1">
                <a:solidFill>
                  <a:schemeClr val="tx1"/>
                </a:solidFill>
              </a:rPr>
              <a:t>Coaxial Cable</a:t>
            </a:r>
            <a:br>
              <a:rPr lang="en-IN" altLang="en-US" b="1">
                <a:solidFill>
                  <a:schemeClr val="tx1"/>
                </a:solidFill>
              </a:rPr>
            </a:br>
            <a:endParaRPr lang="en-IN" altLang="en-US"/>
          </a:p>
        </p:txBody>
      </p:sp>
      <p:sp>
        <p:nvSpPr>
          <p:cNvPr id="19459" name="Content Placeholder 5"/>
          <p:cNvSpPr>
            <a:spLocks noGrp="1"/>
          </p:cNvSpPr>
          <p:nvPr>
            <p:ph idx="1"/>
          </p:nvPr>
        </p:nvSpPr>
        <p:spPr bwMode="auto">
          <a:xfrm>
            <a:off x="457200" y="1219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Coaxial cable (or </a:t>
            </a:r>
            <a:r>
              <a:rPr lang="en-IN" altLang="en-US" sz="2000" i="1" dirty="0">
                <a:latin typeface="+mj-lt"/>
              </a:rPr>
              <a:t>coax) carries signals of higher frequency ranges than those in </a:t>
            </a:r>
            <a:r>
              <a:rPr lang="en-IN" altLang="en-US" sz="2000" i="1" dirty="0" err="1">
                <a:latin typeface="+mj-lt"/>
              </a:rPr>
              <a:t>twistedpair</a:t>
            </a:r>
            <a:r>
              <a:rPr lang="en-IN" altLang="en-US" sz="2000" i="1" dirty="0">
                <a:latin typeface="+mj-lt"/>
              </a:rPr>
              <a:t> </a:t>
            </a:r>
            <a:r>
              <a:rPr lang="en-IN" altLang="en-US" sz="2000" dirty="0">
                <a:latin typeface="+mj-lt"/>
              </a:rPr>
              <a:t>cable, in part because the two media are constructed quite differently.</a:t>
            </a:r>
          </a:p>
          <a:p>
            <a:pPr algn="just" eaLnBrk="1" hangingPunct="1">
              <a:lnSpc>
                <a:spcPct val="150000"/>
              </a:lnSpc>
            </a:pPr>
            <a:r>
              <a:rPr lang="en-IN" altLang="en-US" sz="2000" dirty="0">
                <a:latin typeface="+mj-lt"/>
              </a:rPr>
              <a:t>Instead of having two wires, coax has a central core conductor of solid or stranded wire (usually copper) enclosed in an insulating sheath, which is, in turn, encased in an outer conductor of metal foil, braid, or a combination of the two. </a:t>
            </a:r>
          </a:p>
          <a:p>
            <a:pPr algn="just" eaLnBrk="1" hangingPunct="1">
              <a:lnSpc>
                <a:spcPct val="150000"/>
              </a:lnSpc>
            </a:pPr>
            <a:r>
              <a:rPr lang="en-GB" altLang="en-US" sz="2000" dirty="0">
                <a:latin typeface="+mj-lt"/>
              </a:rPr>
              <a:t>The outer metallic wrapping serves both as a shield against noise and as the second conductor, which completes the circuit.</a:t>
            </a:r>
          </a:p>
          <a:p>
            <a:pPr algn="just" eaLnBrk="1" hangingPunct="1">
              <a:lnSpc>
                <a:spcPct val="150000"/>
              </a:lnSpc>
            </a:pPr>
            <a:r>
              <a:rPr lang="en-GB" altLang="en-US" sz="2000" dirty="0">
                <a:latin typeface="+mj-lt"/>
              </a:rPr>
              <a:t>This outer conductor is also enclosed in an insulating sheath, and the whole cable is protected by a plastic cover</a:t>
            </a:r>
          </a:p>
          <a:p>
            <a:pPr algn="just" eaLnBrk="1" hangingPunct="1">
              <a:lnSpc>
                <a:spcPct val="150000"/>
              </a:lnSpc>
            </a:pPr>
            <a:endParaRPr lang="en-IN" altLang="en-US" sz="2000" dirty="0">
              <a:latin typeface="+mj-lt"/>
            </a:endParaRPr>
          </a:p>
        </p:txBody>
      </p:sp>
      <p:sp>
        <p:nvSpPr>
          <p:cNvPr id="194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2092980-5867-4963-A651-2F12E55C2F8F}" type="slidenum">
              <a:rPr lang="en-US" altLang="en-US" sz="2000" smtClean="0">
                <a:solidFill>
                  <a:schemeClr val="bg2"/>
                </a:solidFill>
              </a:rPr>
              <a:pPr/>
              <a:t>174</a:t>
            </a:fld>
            <a:endParaRPr lang="en-US" altLang="en-US" sz="2000">
              <a:solidFill>
                <a:schemeClr val="bg2"/>
              </a:solidFill>
            </a:endParaRPr>
          </a:p>
        </p:txBody>
      </p:sp>
    </p:spTree>
    <p:extLst>
      <p:ext uri="{BB962C8B-B14F-4D97-AF65-F5344CB8AC3E}">
        <p14:creationId xmlns:p14="http://schemas.microsoft.com/office/powerpoint/2010/main" val="7389855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4507769-D5C2-48E5-84D4-46FDD4CB55C1}" type="slidenum">
              <a:rPr lang="en-US" altLang="en-US" sz="2000" smtClean="0">
                <a:solidFill>
                  <a:schemeClr val="bg2"/>
                </a:solidFill>
              </a:rPr>
              <a:pPr/>
              <a:t>175</a:t>
            </a:fld>
            <a:endParaRPr lang="en-US" altLang="en-US" sz="2000">
              <a:solidFill>
                <a:schemeClr val="bg2"/>
              </a:solidFill>
            </a:endParaRPr>
          </a:p>
        </p:txBody>
      </p:sp>
      <p:sp>
        <p:nvSpPr>
          <p:cNvPr id="2048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5" name="Text Box 4"/>
          <p:cNvSpPr txBox="1">
            <a:spLocks noChangeArrowheads="1"/>
          </p:cNvSpPr>
          <p:nvPr/>
        </p:nvSpPr>
        <p:spPr bwMode="auto">
          <a:xfrm>
            <a:off x="304800" y="762000"/>
            <a:ext cx="308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7.7  </a:t>
            </a:r>
            <a:r>
              <a:rPr lang="en-US" altLang="en-US" sz="2000" i="1">
                <a:latin typeface="Times New Roman" pitchFamily="18" charset="0"/>
              </a:rPr>
              <a:t>Coaxial cable</a:t>
            </a:r>
          </a:p>
        </p:txBody>
      </p:sp>
      <p:sp>
        <p:nvSpPr>
          <p:cNvPr id="2048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04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1905000"/>
            <a:ext cx="8145462"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9894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i="1">
                <a:solidFill>
                  <a:schemeClr val="tx1"/>
                </a:solidFill>
              </a:rPr>
              <a:t>Coaxial Cable Standards</a:t>
            </a:r>
            <a:br>
              <a:rPr lang="en-IN" altLang="en-US" i="1">
                <a:solidFill>
                  <a:schemeClr val="tx1"/>
                </a:solidFill>
              </a:rPr>
            </a:br>
            <a:endParaRPr lang="en-IN" altLang="en-US"/>
          </a:p>
        </p:txBody>
      </p:sp>
      <p:sp>
        <p:nvSpPr>
          <p:cNvPr id="22531" name="Content Placeholder 2"/>
          <p:cNvSpPr>
            <a:spLocks noGrp="1"/>
          </p:cNvSpPr>
          <p:nvPr>
            <p:ph idx="1"/>
          </p:nvPr>
        </p:nvSpPr>
        <p:spPr bwMode="auto">
          <a:xfrm>
            <a:off x="457200" y="990601"/>
            <a:ext cx="82296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Coaxial cables are categorized by their radio government (RG) ratings.</a:t>
            </a:r>
          </a:p>
          <a:p>
            <a:pPr algn="just" eaLnBrk="1" hangingPunct="1">
              <a:lnSpc>
                <a:spcPct val="150000"/>
              </a:lnSpc>
            </a:pPr>
            <a:r>
              <a:rPr lang="en-IN" altLang="en-US" sz="2000" dirty="0">
                <a:latin typeface="+mj-lt"/>
              </a:rPr>
              <a:t>Each RG number denotes a unique set of physical specifications, including the </a:t>
            </a:r>
            <a:r>
              <a:rPr lang="en-IN" altLang="en-US" sz="2000" i="1" dirty="0">
                <a:latin typeface="+mj-lt"/>
              </a:rPr>
              <a:t>wire gauge of the inner conductor, the thickness and type of the inner insulator, the construction of the shield, and the size and type of the outer casing</a:t>
            </a:r>
            <a:r>
              <a:rPr lang="en-IN" altLang="en-US" sz="2000" dirty="0">
                <a:latin typeface="+mj-lt"/>
              </a:rPr>
              <a:t>.</a:t>
            </a:r>
          </a:p>
          <a:p>
            <a:pPr algn="just" eaLnBrk="1" hangingPunct="1">
              <a:lnSpc>
                <a:spcPct val="150000"/>
              </a:lnSpc>
            </a:pPr>
            <a:r>
              <a:rPr lang="en-IN" altLang="en-US" sz="2000" dirty="0">
                <a:latin typeface="+mj-lt"/>
              </a:rPr>
              <a:t>Each cable defined by an RG rating is adapted for a specialized function, as shown in following Table</a:t>
            </a:r>
          </a:p>
        </p:txBody>
      </p:sp>
      <p:sp>
        <p:nvSpPr>
          <p:cNvPr id="2253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A5CFB8C-E623-4F5D-B2A4-B4990B9F9710}" type="slidenum">
              <a:rPr lang="en-US" altLang="en-US" sz="2000" smtClean="0">
                <a:solidFill>
                  <a:schemeClr val="bg2"/>
                </a:solidFill>
              </a:rPr>
              <a:pPr/>
              <a:t>176</a:t>
            </a:fld>
            <a:endParaRPr lang="en-US" altLang="en-US" sz="2000">
              <a:solidFill>
                <a:schemeClr val="bg2"/>
              </a:solidFill>
            </a:endParaRPr>
          </a:p>
        </p:txBody>
      </p:sp>
      <p:sp>
        <p:nvSpPr>
          <p:cNvPr id="5" name="Text Box 2"/>
          <p:cNvSpPr txBox="1">
            <a:spLocks noChangeArrowheads="1"/>
          </p:cNvSpPr>
          <p:nvPr/>
        </p:nvSpPr>
        <p:spPr bwMode="auto">
          <a:xfrm>
            <a:off x="1760538" y="4343400"/>
            <a:ext cx="446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7.2  </a:t>
            </a:r>
            <a:r>
              <a:rPr lang="en-US" altLang="en-US" sz="2000" i="1">
                <a:latin typeface="Times New Roman" pitchFamily="18" charset="0"/>
              </a:rPr>
              <a:t>Categories of coaxial cables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4830763"/>
            <a:ext cx="5894387"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6464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i="1">
                <a:solidFill>
                  <a:schemeClr val="tx1"/>
                </a:solidFill>
              </a:rPr>
              <a:t>Coaxial Cable Connectors</a:t>
            </a:r>
            <a:br>
              <a:rPr lang="en-IN" altLang="en-US" i="1">
                <a:solidFill>
                  <a:schemeClr val="tx1"/>
                </a:solidFill>
              </a:rPr>
            </a:br>
            <a:endParaRPr lang="en-IN" altLang="en-US"/>
          </a:p>
        </p:txBody>
      </p:sp>
      <p:sp>
        <p:nvSpPr>
          <p:cNvPr id="24579"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400" dirty="0">
                <a:latin typeface="+mj-lt"/>
              </a:rPr>
              <a:t>To connect coaxial cable to devices, we need coaxial connectors. </a:t>
            </a:r>
          </a:p>
          <a:p>
            <a:pPr algn="just" eaLnBrk="1" hangingPunct="1"/>
            <a:r>
              <a:rPr lang="en-IN" altLang="en-US" sz="2400" dirty="0">
                <a:latin typeface="+mj-lt"/>
              </a:rPr>
              <a:t>The most common type of connector used today is the </a:t>
            </a:r>
            <a:r>
              <a:rPr lang="en-IN" altLang="en-US" sz="2400" dirty="0" err="1">
                <a:solidFill>
                  <a:srgbClr val="FF0000"/>
                </a:solidFill>
                <a:latin typeface="+mj-lt"/>
              </a:rPr>
              <a:t>Bayone</a:t>
            </a:r>
            <a:r>
              <a:rPr lang="en-IN" altLang="en-US" sz="2400" dirty="0">
                <a:solidFill>
                  <a:srgbClr val="FF0000"/>
                </a:solidFill>
                <a:latin typeface="+mj-lt"/>
              </a:rPr>
              <a:t>-Neill-</a:t>
            </a:r>
            <a:r>
              <a:rPr lang="en-IN" altLang="en-US" sz="2400" dirty="0" err="1">
                <a:solidFill>
                  <a:srgbClr val="FF0000"/>
                </a:solidFill>
                <a:latin typeface="+mj-lt"/>
              </a:rPr>
              <a:t>Concelman</a:t>
            </a:r>
            <a:r>
              <a:rPr lang="en-IN" altLang="en-US" sz="2400" dirty="0">
                <a:solidFill>
                  <a:srgbClr val="FF0000"/>
                </a:solidFill>
                <a:latin typeface="+mj-lt"/>
              </a:rPr>
              <a:t> (BNC) connector</a:t>
            </a:r>
            <a:r>
              <a:rPr lang="en-IN" altLang="en-US" sz="2400" dirty="0">
                <a:latin typeface="+mj-lt"/>
              </a:rPr>
              <a:t>.</a:t>
            </a:r>
          </a:p>
          <a:p>
            <a:pPr algn="just" eaLnBrk="1" hangingPunct="1"/>
            <a:r>
              <a:rPr lang="en-IN" altLang="en-US" sz="2400" dirty="0">
                <a:latin typeface="+mj-lt"/>
              </a:rPr>
              <a:t>The BNC connector is used to connect the </a:t>
            </a:r>
            <a:r>
              <a:rPr lang="en-IN" altLang="en-US" sz="2400" dirty="0">
                <a:solidFill>
                  <a:srgbClr val="FF0000"/>
                </a:solidFill>
                <a:latin typeface="+mj-lt"/>
              </a:rPr>
              <a:t>end of the cable to a device, such as a TV set. </a:t>
            </a:r>
          </a:p>
          <a:p>
            <a:pPr algn="just" eaLnBrk="1" hangingPunct="1"/>
            <a:r>
              <a:rPr lang="en-IN" altLang="en-US" sz="2400" dirty="0">
                <a:latin typeface="+mj-lt"/>
              </a:rPr>
              <a:t>The BNC T connector is used in Ethernet networks to branch out to a connection to a computer or other device. </a:t>
            </a:r>
          </a:p>
          <a:p>
            <a:pPr algn="just" eaLnBrk="1" hangingPunct="1"/>
            <a:r>
              <a:rPr lang="en-IN" altLang="en-US" sz="2400" dirty="0">
                <a:latin typeface="+mj-lt"/>
              </a:rPr>
              <a:t>The </a:t>
            </a:r>
            <a:r>
              <a:rPr lang="en-IN" altLang="en-US" sz="2400" dirty="0">
                <a:solidFill>
                  <a:srgbClr val="FF0000"/>
                </a:solidFill>
                <a:latin typeface="+mj-lt"/>
              </a:rPr>
              <a:t>BNC terminator </a:t>
            </a:r>
            <a:r>
              <a:rPr lang="en-IN" altLang="en-US" sz="2400" dirty="0">
                <a:latin typeface="+mj-lt"/>
              </a:rPr>
              <a:t>is used at the end of the cable to prevent the reflection of the signal.</a:t>
            </a:r>
          </a:p>
        </p:txBody>
      </p:sp>
      <p:sp>
        <p:nvSpPr>
          <p:cNvPr id="2458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1FDF7DF-34E9-4F0C-99CB-2F36C5240FD8}" type="slidenum">
              <a:rPr lang="en-US" altLang="en-US" sz="2000" smtClean="0">
                <a:solidFill>
                  <a:schemeClr val="bg2"/>
                </a:solidFill>
              </a:rPr>
              <a:pPr/>
              <a:t>177</a:t>
            </a:fld>
            <a:endParaRPr lang="en-US" altLang="en-US" sz="2000">
              <a:solidFill>
                <a:schemeClr val="bg2"/>
              </a:solidFill>
            </a:endParaRPr>
          </a:p>
        </p:txBody>
      </p:sp>
    </p:spTree>
    <p:extLst>
      <p:ext uri="{BB962C8B-B14F-4D97-AF65-F5344CB8AC3E}">
        <p14:creationId xmlns:p14="http://schemas.microsoft.com/office/powerpoint/2010/main" val="8017551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4EDC9D0-A517-47F4-B87B-82FE65D942F7}" type="slidenum">
              <a:rPr lang="en-US" altLang="en-US" sz="2000" smtClean="0">
                <a:solidFill>
                  <a:schemeClr val="bg2"/>
                </a:solidFill>
              </a:rPr>
              <a:pPr/>
              <a:t>178</a:t>
            </a:fld>
            <a:endParaRPr lang="en-US" altLang="en-US" sz="2000">
              <a:solidFill>
                <a:schemeClr val="bg2"/>
              </a:solidFill>
            </a:endParaRPr>
          </a:p>
        </p:txBody>
      </p:sp>
      <p:sp>
        <p:nvSpPr>
          <p:cNvPr id="2560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0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05" name="Text Box 4"/>
          <p:cNvSpPr txBox="1">
            <a:spLocks noChangeArrowheads="1"/>
          </p:cNvSpPr>
          <p:nvPr/>
        </p:nvSpPr>
        <p:spPr bwMode="auto">
          <a:xfrm>
            <a:off x="304800" y="762000"/>
            <a:ext cx="3386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7.8  </a:t>
            </a:r>
            <a:r>
              <a:rPr lang="en-US" altLang="en-US" sz="2000" i="1">
                <a:latin typeface="Times New Roman" pitchFamily="18" charset="0"/>
              </a:rPr>
              <a:t>BNC connectors</a:t>
            </a:r>
          </a:p>
        </p:txBody>
      </p:sp>
      <p:sp>
        <p:nvSpPr>
          <p:cNvPr id="2560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560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25738"/>
            <a:ext cx="792480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4723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1600200"/>
            <a:ext cx="4267200" cy="4525963"/>
          </a:xfrm>
        </p:spPr>
        <p:txBody>
          <a:bodyPr/>
          <a:lstStyle/>
          <a:p>
            <a:pPr algn="just" eaLnBrk="1" hangingPunct="1">
              <a:lnSpc>
                <a:spcPct val="150000"/>
              </a:lnSpc>
            </a:pPr>
            <a:r>
              <a:rPr lang="en-IN" altLang="en-US" sz="1800" dirty="0">
                <a:latin typeface="+mj-lt"/>
              </a:rPr>
              <a:t>As we did with twisted-pair cables, we can measure the performance of a coaxial cable.</a:t>
            </a:r>
          </a:p>
          <a:p>
            <a:pPr algn="just" eaLnBrk="1" hangingPunct="1">
              <a:lnSpc>
                <a:spcPct val="150000"/>
              </a:lnSpc>
            </a:pPr>
            <a:r>
              <a:rPr lang="en-IN" altLang="en-US" sz="1800" dirty="0">
                <a:latin typeface="+mj-lt"/>
              </a:rPr>
              <a:t>We notice in Figure 7.9 that the attenuation is much higher in coaxial cables than in twisted-pair cable.</a:t>
            </a:r>
          </a:p>
          <a:p>
            <a:pPr algn="just" eaLnBrk="1" hangingPunct="1">
              <a:lnSpc>
                <a:spcPct val="150000"/>
              </a:lnSpc>
            </a:pPr>
            <a:r>
              <a:rPr lang="en-IN" altLang="en-US" sz="1800" dirty="0">
                <a:latin typeface="+mj-lt"/>
              </a:rPr>
              <a:t> In other words, although coaxial cable has a much higher bandwidth, the signal weakens rapidly and requires the frequent use of repeaters.</a:t>
            </a:r>
          </a:p>
          <a:p>
            <a:endParaRPr lang="en-IN" sz="1800" dirty="0">
              <a:latin typeface="+mj-lt"/>
            </a:endParaRPr>
          </a:p>
        </p:txBody>
      </p:sp>
      <p:sp>
        <p:nvSpPr>
          <p:cNvPr id="276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132337A8-15C7-4ABF-919F-6A079C680E1B}" type="slidenum">
              <a:rPr lang="en-US" altLang="en-US" sz="2000" smtClean="0">
                <a:solidFill>
                  <a:schemeClr val="bg2"/>
                </a:solidFill>
              </a:rPr>
              <a:pPr/>
              <a:t>179</a:t>
            </a:fld>
            <a:endParaRPr lang="en-US" altLang="en-US" sz="2000">
              <a:solidFill>
                <a:schemeClr val="bg2"/>
              </a:solidFill>
            </a:endParaRPr>
          </a:p>
        </p:txBody>
      </p:sp>
      <p:sp>
        <p:nvSpPr>
          <p:cNvPr id="27651" name="Line 2"/>
          <p:cNvSpPr>
            <a:spLocks noChangeShapeType="1"/>
          </p:cNvSpPr>
          <p:nvPr/>
        </p:nvSpPr>
        <p:spPr bwMode="auto">
          <a:xfrm>
            <a:off x="152400" y="762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5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653" name="Text Box 4"/>
          <p:cNvSpPr txBox="1">
            <a:spLocks noChangeArrowheads="1"/>
          </p:cNvSpPr>
          <p:nvPr/>
        </p:nvSpPr>
        <p:spPr bwMode="auto">
          <a:xfrm>
            <a:off x="304800" y="762000"/>
            <a:ext cx="449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7.9  </a:t>
            </a:r>
            <a:r>
              <a:rPr lang="en-US" altLang="en-US" sz="2000" i="1">
                <a:latin typeface="Times New Roman" pitchFamily="18" charset="0"/>
              </a:rPr>
              <a:t>Coaxial cable performance</a:t>
            </a:r>
          </a:p>
        </p:txBody>
      </p:sp>
      <p:sp>
        <p:nvSpPr>
          <p:cNvPr id="2765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765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3900" y="1872343"/>
            <a:ext cx="455783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084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56AF98A9-5C24-4223-A5D3-7D280887A1A8}" type="slidenum">
              <a:rPr lang="en-US" altLang="en-US"/>
              <a:pPr algn="l"/>
              <a:t>18</a:t>
            </a:fld>
            <a:endParaRPr lang="en-US" altLang="en-US"/>
          </a:p>
        </p:txBody>
      </p:sp>
      <p:sp>
        <p:nvSpPr>
          <p:cNvPr id="30723"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30724"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30725" name="Text Box 4"/>
          <p:cNvSpPr txBox="1">
            <a:spLocks noChangeArrowheads="1"/>
          </p:cNvSpPr>
          <p:nvPr/>
        </p:nvSpPr>
        <p:spPr bwMode="auto">
          <a:xfrm>
            <a:off x="304800" y="762000"/>
            <a:ext cx="5086350" cy="457200"/>
          </a:xfrm>
          <a:prstGeom prst="rect">
            <a:avLst/>
          </a:prstGeom>
          <a:noFill/>
          <a:ln w="9525">
            <a:noFill/>
            <a:miter lim="800000"/>
            <a:headEnd/>
            <a:tailEnd/>
          </a:ln>
        </p:spPr>
        <p:txBody>
          <a:bodyPr wrap="none">
            <a:spAutoFit/>
          </a:bodyPr>
          <a:lstStyle/>
          <a:p>
            <a:pPr eaLnBrk="1" hangingPunct="1"/>
            <a:r>
              <a:rPr lang="en-US" altLang="en-US" sz="2400" b="1">
                <a:solidFill>
                  <a:schemeClr val="folHlink"/>
                </a:solidFill>
              </a:rPr>
              <a:t>Figure 4.3  </a:t>
            </a:r>
            <a:r>
              <a:rPr lang="en-US" altLang="en-US" b="1" i="1"/>
              <a:t>Effect of lack of synchronization</a:t>
            </a:r>
          </a:p>
        </p:txBody>
      </p:sp>
      <p:sp>
        <p:nvSpPr>
          <p:cNvPr id="3072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0727" name="Picture 6"/>
          <p:cNvPicPr>
            <a:picLocks noChangeAspect="1" noChangeArrowheads="1"/>
          </p:cNvPicPr>
          <p:nvPr/>
        </p:nvPicPr>
        <p:blipFill>
          <a:blip r:embed="rId3"/>
          <a:srcRect/>
          <a:stretch>
            <a:fillRect/>
          </a:stretch>
        </p:blipFill>
        <p:spPr bwMode="auto">
          <a:xfrm>
            <a:off x="1068388" y="1600200"/>
            <a:ext cx="6627812" cy="4271963"/>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28675" name="Content Placeholder 3"/>
          <p:cNvSpPr>
            <a:spLocks noGrp="1"/>
          </p:cNvSpPr>
          <p:nvPr>
            <p:ph idx="1"/>
          </p:nvPr>
        </p:nvSpPr>
        <p:spPr bwMode="auto">
          <a:xfrm>
            <a:off x="381000" y="914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1800" dirty="0">
                <a:latin typeface="+mj-lt"/>
              </a:rPr>
              <a:t>Coaxial cable was widely used in </a:t>
            </a:r>
            <a:r>
              <a:rPr lang="en-IN" altLang="en-US" sz="1800" dirty="0">
                <a:solidFill>
                  <a:srgbClr val="FF0000"/>
                </a:solidFill>
                <a:latin typeface="+mj-lt"/>
              </a:rPr>
              <a:t>analog telephone networks</a:t>
            </a:r>
            <a:r>
              <a:rPr lang="en-IN" altLang="en-US" sz="1800" dirty="0">
                <a:latin typeface="+mj-lt"/>
              </a:rPr>
              <a:t> where a single coaxial network could carry </a:t>
            </a:r>
            <a:r>
              <a:rPr lang="en-IN" altLang="en-US" sz="1800" dirty="0">
                <a:solidFill>
                  <a:srgbClr val="FF0000"/>
                </a:solidFill>
                <a:latin typeface="+mj-lt"/>
              </a:rPr>
              <a:t>10,000 voice signals</a:t>
            </a:r>
            <a:r>
              <a:rPr lang="en-IN" altLang="en-US" sz="1800" dirty="0">
                <a:latin typeface="+mj-lt"/>
              </a:rPr>
              <a:t>. </a:t>
            </a:r>
          </a:p>
          <a:p>
            <a:pPr algn="just" eaLnBrk="1" hangingPunct="1">
              <a:lnSpc>
                <a:spcPct val="150000"/>
              </a:lnSpc>
            </a:pPr>
            <a:r>
              <a:rPr lang="en-IN" altLang="en-US" sz="1800" dirty="0">
                <a:latin typeface="+mj-lt"/>
              </a:rPr>
              <a:t>Later it was used in digital telephone networks where a single coaxial cable could carry digital data up to </a:t>
            </a:r>
            <a:r>
              <a:rPr lang="en-IN" altLang="en-US" sz="1800" dirty="0">
                <a:solidFill>
                  <a:srgbClr val="FF0000"/>
                </a:solidFill>
                <a:latin typeface="+mj-lt"/>
              </a:rPr>
              <a:t>600 Mbps</a:t>
            </a:r>
            <a:r>
              <a:rPr lang="en-IN" altLang="en-US" sz="1800" dirty="0">
                <a:latin typeface="+mj-lt"/>
              </a:rPr>
              <a:t>. </a:t>
            </a:r>
          </a:p>
          <a:p>
            <a:pPr algn="just" eaLnBrk="1" hangingPunct="1">
              <a:lnSpc>
                <a:spcPct val="150000"/>
              </a:lnSpc>
            </a:pPr>
            <a:r>
              <a:rPr lang="en-IN" altLang="en-US" sz="1800" dirty="0">
                <a:latin typeface="+mj-lt"/>
              </a:rPr>
              <a:t>However, coaxial cable in telephone networks has largely been </a:t>
            </a:r>
            <a:r>
              <a:rPr lang="en-IN" altLang="en-US" sz="1800" dirty="0">
                <a:solidFill>
                  <a:srgbClr val="FF0000"/>
                </a:solidFill>
                <a:latin typeface="+mj-lt"/>
              </a:rPr>
              <a:t>replaced</a:t>
            </a:r>
            <a:r>
              <a:rPr lang="en-IN" altLang="en-US" sz="1800" dirty="0">
                <a:latin typeface="+mj-lt"/>
              </a:rPr>
              <a:t> today with </a:t>
            </a:r>
            <a:r>
              <a:rPr lang="en-IN" altLang="en-US" sz="1800" dirty="0" err="1">
                <a:latin typeface="+mj-lt"/>
              </a:rPr>
              <a:t>fiber</a:t>
            </a:r>
            <a:r>
              <a:rPr lang="en-IN" altLang="en-US" sz="1800" dirty="0">
                <a:latin typeface="+mj-lt"/>
              </a:rPr>
              <a:t>-optic cable.</a:t>
            </a:r>
          </a:p>
          <a:p>
            <a:pPr algn="just" eaLnBrk="1" hangingPunct="1">
              <a:lnSpc>
                <a:spcPct val="150000"/>
              </a:lnSpc>
            </a:pPr>
            <a:r>
              <a:rPr lang="en-GB" altLang="en-US" sz="1800" dirty="0">
                <a:latin typeface="+mj-lt"/>
              </a:rPr>
              <a:t>Cable TV networks also use coaxial cables. In the traditional cable TV network, the entire network used coaxial cable. </a:t>
            </a:r>
          </a:p>
          <a:p>
            <a:pPr algn="just" eaLnBrk="1" hangingPunct="1">
              <a:lnSpc>
                <a:spcPct val="150000"/>
              </a:lnSpc>
            </a:pPr>
            <a:r>
              <a:rPr lang="en-GB" altLang="en-US" sz="1800" dirty="0">
                <a:latin typeface="+mj-lt"/>
              </a:rPr>
              <a:t>Later, however, cable TV providers replaced most of the media with </a:t>
            </a:r>
            <a:r>
              <a:rPr lang="en-GB" altLang="en-US" sz="1800" dirty="0" err="1">
                <a:latin typeface="+mj-lt"/>
              </a:rPr>
              <a:t>fiber</a:t>
            </a:r>
            <a:r>
              <a:rPr lang="en-GB" altLang="en-US" sz="1800" dirty="0">
                <a:latin typeface="+mj-lt"/>
              </a:rPr>
              <a:t>-optic cable; </a:t>
            </a:r>
          </a:p>
          <a:p>
            <a:pPr algn="just" eaLnBrk="1" hangingPunct="1">
              <a:lnSpc>
                <a:spcPct val="150000"/>
              </a:lnSpc>
            </a:pPr>
            <a:r>
              <a:rPr lang="en-GB" altLang="en-US" sz="1800" dirty="0">
                <a:latin typeface="+mj-lt"/>
              </a:rPr>
              <a:t>Hybrid networks use coaxial cable only at the network boundaries, near the consumer premises. </a:t>
            </a:r>
          </a:p>
          <a:p>
            <a:pPr algn="just" eaLnBrk="1" hangingPunct="1">
              <a:lnSpc>
                <a:spcPct val="150000"/>
              </a:lnSpc>
            </a:pPr>
            <a:r>
              <a:rPr lang="en-GB" altLang="en-US" sz="1800" dirty="0">
                <a:latin typeface="+mj-lt"/>
              </a:rPr>
              <a:t>Cable TV uses RG-59 coaxial cable.</a:t>
            </a:r>
          </a:p>
          <a:p>
            <a:pPr algn="just" eaLnBrk="1" hangingPunct="1">
              <a:lnSpc>
                <a:spcPct val="150000"/>
              </a:lnSpc>
            </a:pPr>
            <a:endParaRPr lang="en-GB" altLang="en-US" sz="1800" dirty="0">
              <a:latin typeface="+mj-lt"/>
            </a:endParaRPr>
          </a:p>
          <a:p>
            <a:pPr algn="just" eaLnBrk="1" hangingPunct="1">
              <a:lnSpc>
                <a:spcPct val="150000"/>
              </a:lnSpc>
            </a:pPr>
            <a:endParaRPr lang="en-IN" altLang="en-US" sz="1800" dirty="0">
              <a:latin typeface="+mj-lt"/>
            </a:endParaRPr>
          </a:p>
        </p:txBody>
      </p:sp>
      <p:sp>
        <p:nvSpPr>
          <p:cNvPr id="2867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A898FF4-C88E-4240-ABED-26744B6DF1FE}" type="slidenum">
              <a:rPr lang="en-US" altLang="en-US" sz="2000" smtClean="0">
                <a:solidFill>
                  <a:schemeClr val="bg2"/>
                </a:solidFill>
              </a:rPr>
              <a:pPr/>
              <a:t>180</a:t>
            </a:fld>
            <a:endParaRPr lang="en-US" altLang="en-US" sz="2000">
              <a:solidFill>
                <a:schemeClr val="bg2"/>
              </a:solidFill>
            </a:endParaRPr>
          </a:p>
        </p:txBody>
      </p:sp>
    </p:spTree>
    <p:extLst>
      <p:ext uri="{BB962C8B-B14F-4D97-AF65-F5344CB8AC3E}">
        <p14:creationId xmlns:p14="http://schemas.microsoft.com/office/powerpoint/2010/main" val="27946689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3072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Another common application of coaxial cable is in traditional Ethernet LANs Because of its high bandwidth, and consequently high data rate, coaxial</a:t>
            </a:r>
          </a:p>
          <a:p>
            <a:pPr algn="just" eaLnBrk="1" hangingPunct="1">
              <a:lnSpc>
                <a:spcPct val="150000"/>
              </a:lnSpc>
            </a:pPr>
            <a:r>
              <a:rPr lang="en-IN" altLang="en-US" sz="2000" dirty="0">
                <a:latin typeface="+mj-lt"/>
              </a:rPr>
              <a:t>cable was chosen for digital transmission in early Ethernet LANs. </a:t>
            </a:r>
          </a:p>
          <a:p>
            <a:pPr algn="just" eaLnBrk="1" hangingPunct="1">
              <a:lnSpc>
                <a:spcPct val="150000"/>
              </a:lnSpc>
            </a:pPr>
            <a:r>
              <a:rPr lang="en-IN" altLang="en-US" sz="2000" dirty="0">
                <a:latin typeface="+mj-lt"/>
              </a:rPr>
              <a:t>The 10Base-2, or Thin Ethernet, uses RG-58 coaxial cable with BNC connectors to transmit data at 10 Mbps with a range of 185 m. </a:t>
            </a:r>
          </a:p>
          <a:p>
            <a:pPr algn="just" eaLnBrk="1" hangingPunct="1">
              <a:lnSpc>
                <a:spcPct val="150000"/>
              </a:lnSpc>
            </a:pPr>
            <a:r>
              <a:rPr lang="en-IN" altLang="en-US" sz="2000" dirty="0">
                <a:latin typeface="+mj-lt"/>
              </a:rPr>
              <a:t>The lOBase5, or Thick Ethernet, uses RG-11 (thick coaxial cable) to transmit 10 Mbps with a range of 5000 m. </a:t>
            </a:r>
          </a:p>
          <a:p>
            <a:pPr algn="just" eaLnBrk="1" hangingPunct="1">
              <a:lnSpc>
                <a:spcPct val="150000"/>
              </a:lnSpc>
            </a:pPr>
            <a:r>
              <a:rPr lang="en-IN" altLang="en-US" sz="2000" dirty="0">
                <a:latin typeface="+mj-lt"/>
              </a:rPr>
              <a:t>Thick Ethernet has specialized connectors.</a:t>
            </a: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BD72C15-190A-463C-9C1B-E02EA9748816}" type="slidenum">
              <a:rPr lang="en-US" altLang="en-US" sz="2000" smtClean="0">
                <a:solidFill>
                  <a:schemeClr val="bg2"/>
                </a:solidFill>
              </a:rPr>
              <a:pPr/>
              <a:t>181</a:t>
            </a:fld>
            <a:endParaRPr lang="en-US" altLang="en-US" sz="2000">
              <a:solidFill>
                <a:schemeClr val="bg2"/>
              </a:solidFill>
            </a:endParaRPr>
          </a:p>
        </p:txBody>
      </p:sp>
    </p:spTree>
    <p:extLst>
      <p:ext uri="{BB962C8B-B14F-4D97-AF65-F5344CB8AC3E}">
        <p14:creationId xmlns:p14="http://schemas.microsoft.com/office/powerpoint/2010/main" val="35057461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dirty="0" err="1"/>
              <a:t>Fiber</a:t>
            </a:r>
            <a:r>
              <a:rPr lang="en-IN" altLang="en-US" dirty="0"/>
              <a:t>-Optic Cable</a:t>
            </a:r>
          </a:p>
        </p:txBody>
      </p:sp>
      <p:sp>
        <p:nvSpPr>
          <p:cNvPr id="32771" name="Content Placeholder 2"/>
          <p:cNvSpPr>
            <a:spLocks noGrp="1"/>
          </p:cNvSpPr>
          <p:nvPr>
            <p:ph idx="1"/>
          </p:nvPr>
        </p:nvSpPr>
        <p:spPr bwMode="auto">
          <a:xfrm>
            <a:off x="533400" y="1143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A </a:t>
            </a:r>
            <a:r>
              <a:rPr lang="en-IN" altLang="en-US" sz="2000" dirty="0" err="1">
                <a:latin typeface="+mj-lt"/>
              </a:rPr>
              <a:t>fiber</a:t>
            </a:r>
            <a:r>
              <a:rPr lang="en-IN" altLang="en-US" sz="2000" dirty="0">
                <a:latin typeface="+mj-lt"/>
              </a:rPr>
              <a:t>-optic cable is made of glass or plastic and transmits signals in the form of light.</a:t>
            </a:r>
          </a:p>
          <a:p>
            <a:pPr algn="just">
              <a:lnSpc>
                <a:spcPct val="150000"/>
              </a:lnSpc>
            </a:pPr>
            <a:r>
              <a:rPr lang="en-IN" altLang="en-US" sz="2000" dirty="0">
                <a:latin typeface="+mj-lt"/>
              </a:rPr>
              <a:t>To understand optical </a:t>
            </a:r>
            <a:r>
              <a:rPr lang="en-IN" altLang="en-US" sz="2000" dirty="0" err="1">
                <a:latin typeface="+mj-lt"/>
              </a:rPr>
              <a:t>fiber</a:t>
            </a:r>
            <a:r>
              <a:rPr lang="en-IN" altLang="en-US" sz="2000" dirty="0">
                <a:latin typeface="+mj-lt"/>
              </a:rPr>
              <a:t>, we first need to explore several aspects of the nature of light.</a:t>
            </a:r>
          </a:p>
          <a:p>
            <a:pPr algn="just">
              <a:lnSpc>
                <a:spcPct val="150000"/>
              </a:lnSpc>
            </a:pPr>
            <a:r>
              <a:rPr lang="en-IN" altLang="en-US" sz="2000" dirty="0">
                <a:latin typeface="+mj-lt"/>
              </a:rPr>
              <a:t>Light travels in a straight line as long as it is moving through a single uniform substance.</a:t>
            </a:r>
          </a:p>
          <a:p>
            <a:pPr algn="just">
              <a:lnSpc>
                <a:spcPct val="150000"/>
              </a:lnSpc>
            </a:pPr>
            <a:r>
              <a:rPr lang="en-IN" altLang="en-US" sz="2000" dirty="0">
                <a:latin typeface="+mj-lt"/>
              </a:rPr>
              <a:t>If a ray of light traveling through one substance suddenly enters another substance (of a different density), the ray changes direction. </a:t>
            </a:r>
          </a:p>
          <a:p>
            <a:pPr algn="just">
              <a:lnSpc>
                <a:spcPct val="150000"/>
              </a:lnSpc>
            </a:pPr>
            <a:r>
              <a:rPr lang="en-IN" altLang="en-US" sz="2000" dirty="0">
                <a:latin typeface="+mj-lt"/>
              </a:rPr>
              <a:t>The following figure shows how a ray of light changes direction when going from a more dense to a less dense substance.</a:t>
            </a:r>
          </a:p>
        </p:txBody>
      </p:sp>
      <p:sp>
        <p:nvSpPr>
          <p:cNvPr id="327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F4C2718-1DB0-40A7-B0BB-6FAA832C3465}" type="slidenum">
              <a:rPr lang="en-US" altLang="en-US" sz="2000" smtClean="0">
                <a:solidFill>
                  <a:schemeClr val="bg2"/>
                </a:solidFill>
              </a:rPr>
              <a:pPr/>
              <a:t>182</a:t>
            </a:fld>
            <a:endParaRPr lang="en-US" altLang="en-US" sz="2000">
              <a:solidFill>
                <a:schemeClr val="bg2"/>
              </a:solidFill>
            </a:endParaRPr>
          </a:p>
        </p:txBody>
      </p:sp>
    </p:spTree>
    <p:extLst>
      <p:ext uri="{BB962C8B-B14F-4D97-AF65-F5344CB8AC3E}">
        <p14:creationId xmlns:p14="http://schemas.microsoft.com/office/powerpoint/2010/main" val="8778935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8A1463C-E76B-416D-AA70-B4FE1FA9DDB0}" type="slidenum">
              <a:rPr lang="en-US" altLang="en-US" sz="2000" smtClean="0">
                <a:solidFill>
                  <a:schemeClr val="bg2"/>
                </a:solidFill>
              </a:rPr>
              <a:pPr/>
              <a:t>183</a:t>
            </a:fld>
            <a:endParaRPr lang="en-US" altLang="en-US" sz="2000">
              <a:solidFill>
                <a:schemeClr val="bg2"/>
              </a:solidFill>
            </a:endParaRPr>
          </a:p>
        </p:txBody>
      </p:sp>
      <p:sp>
        <p:nvSpPr>
          <p:cNvPr id="3686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9" name="Text Box 4"/>
          <p:cNvSpPr txBox="1">
            <a:spLocks noChangeArrowheads="1"/>
          </p:cNvSpPr>
          <p:nvPr/>
        </p:nvSpPr>
        <p:spPr bwMode="auto">
          <a:xfrm>
            <a:off x="304800" y="762000"/>
            <a:ext cx="1513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Optical fiber</a:t>
            </a:r>
          </a:p>
        </p:txBody>
      </p:sp>
      <p:sp>
        <p:nvSpPr>
          <p:cNvPr id="3687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68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987675"/>
            <a:ext cx="83089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946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6F651DC-D7C0-4193-87E9-A3034A215834}" type="slidenum">
              <a:rPr lang="en-US" altLang="en-US" sz="2000" smtClean="0">
                <a:solidFill>
                  <a:schemeClr val="bg2"/>
                </a:solidFill>
              </a:rPr>
              <a:pPr/>
              <a:t>184</a:t>
            </a:fld>
            <a:endParaRPr lang="en-US" altLang="en-US" sz="2000">
              <a:solidFill>
                <a:schemeClr val="bg2"/>
              </a:solidFill>
            </a:endParaRPr>
          </a:p>
        </p:txBody>
      </p:sp>
      <p:sp>
        <p:nvSpPr>
          <p:cNvPr id="33795"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6"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7" name="Text Box 4"/>
          <p:cNvSpPr txBox="1">
            <a:spLocks noChangeArrowheads="1"/>
          </p:cNvSpPr>
          <p:nvPr/>
        </p:nvSpPr>
        <p:spPr bwMode="auto">
          <a:xfrm>
            <a:off x="304800" y="762000"/>
            <a:ext cx="4048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Fiber optics: </a:t>
            </a:r>
            <a:r>
              <a:rPr lang="en-US" altLang="en-US" sz="2000" i="1" dirty="0">
                <a:latin typeface="Times New Roman" pitchFamily="18" charset="0"/>
              </a:rPr>
              <a:t>Bending of light ray</a:t>
            </a:r>
          </a:p>
        </p:txBody>
      </p:sp>
      <p:sp>
        <p:nvSpPr>
          <p:cNvPr id="33798"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37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524000"/>
            <a:ext cx="807085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283" y="3810000"/>
            <a:ext cx="2794680"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0386106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IN" altLang="en-US" dirty="0" err="1"/>
              <a:t>Fiber</a:t>
            </a:r>
            <a:r>
              <a:rPr lang="en-IN" altLang="en-US" dirty="0"/>
              <a:t>-Optic Cable</a:t>
            </a:r>
            <a:endParaRPr lang="en-IN" dirty="0"/>
          </a:p>
        </p:txBody>
      </p:sp>
      <p:sp>
        <p:nvSpPr>
          <p:cNvPr id="358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FCE491A-9C51-4649-A0D8-E4BA35CBEFE4}" type="slidenum">
              <a:rPr lang="en-US" altLang="en-US" sz="2000" smtClean="0">
                <a:solidFill>
                  <a:schemeClr val="bg2"/>
                </a:solidFill>
              </a:rPr>
              <a:pPr/>
              <a:t>185</a:t>
            </a:fld>
            <a:endParaRPr lang="en-US" altLang="en-US" sz="2000">
              <a:solidFill>
                <a:schemeClr val="bg2"/>
              </a:solidFill>
            </a:endParaRPr>
          </a:p>
        </p:txBody>
      </p:sp>
      <p:sp>
        <p:nvSpPr>
          <p:cNvPr id="35842" name="Content Placeholder 3"/>
          <p:cNvSpPr>
            <a:spLocks noGrp="1"/>
          </p:cNvSpPr>
          <p:nvPr>
            <p:ph idx="4294967295"/>
          </p:nvPr>
        </p:nvSpPr>
        <p:spPr bwMode="auto">
          <a:xfrm>
            <a:off x="457200" y="655638"/>
            <a:ext cx="83820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If the angle of incidence I (the angle the ray makes with the line perpendicular to the interface between the two substances) is less than the critical angle, the ray refracts and moves closer to the surface. </a:t>
            </a:r>
          </a:p>
          <a:p>
            <a:pPr algn="just">
              <a:lnSpc>
                <a:spcPct val="150000"/>
              </a:lnSpc>
            </a:pPr>
            <a:r>
              <a:rPr lang="en-IN" altLang="en-US" sz="1800" dirty="0">
                <a:latin typeface="+mj-lt"/>
              </a:rPr>
              <a:t>If the angle of incidence is equal to the critical angle, the light bends along the interface. </a:t>
            </a:r>
          </a:p>
          <a:p>
            <a:pPr algn="just">
              <a:lnSpc>
                <a:spcPct val="150000"/>
              </a:lnSpc>
            </a:pPr>
            <a:r>
              <a:rPr lang="en-IN" altLang="en-US" sz="1800" dirty="0">
                <a:latin typeface="+mj-lt"/>
              </a:rPr>
              <a:t>If the angle is greater than the critical angle, the ray reflects (makes a turn) and travels again in the denser substance.</a:t>
            </a:r>
          </a:p>
          <a:p>
            <a:pPr algn="just">
              <a:lnSpc>
                <a:spcPct val="150000"/>
              </a:lnSpc>
            </a:pPr>
            <a:r>
              <a:rPr lang="en-IN" altLang="en-US" sz="1800" dirty="0">
                <a:latin typeface="+mj-lt"/>
              </a:rPr>
              <a:t>Note that the critical angle is a property of the substance, and its value differs from one substance to another.</a:t>
            </a:r>
          </a:p>
          <a:p>
            <a:pPr algn="just">
              <a:lnSpc>
                <a:spcPct val="150000"/>
              </a:lnSpc>
            </a:pPr>
            <a:r>
              <a:rPr lang="en-IN" altLang="en-US" sz="1800" dirty="0">
                <a:latin typeface="+mj-lt"/>
              </a:rPr>
              <a:t>Optical </a:t>
            </a:r>
            <a:r>
              <a:rPr lang="en-IN" altLang="en-US" sz="1800" dirty="0" err="1">
                <a:latin typeface="+mj-lt"/>
              </a:rPr>
              <a:t>fibers</a:t>
            </a:r>
            <a:r>
              <a:rPr lang="en-IN" altLang="en-US" sz="1800" dirty="0">
                <a:latin typeface="+mj-lt"/>
              </a:rPr>
              <a:t> use </a:t>
            </a:r>
            <a:r>
              <a:rPr lang="en-IN" altLang="en-US" sz="1800" dirty="0">
                <a:solidFill>
                  <a:srgbClr val="FF0000"/>
                </a:solidFill>
                <a:latin typeface="+mj-lt"/>
              </a:rPr>
              <a:t>reflection</a:t>
            </a:r>
            <a:r>
              <a:rPr lang="en-IN" altLang="en-US" sz="1800" dirty="0">
                <a:latin typeface="+mj-lt"/>
              </a:rPr>
              <a:t> to guide light through a channel.</a:t>
            </a:r>
          </a:p>
          <a:p>
            <a:pPr algn="just">
              <a:lnSpc>
                <a:spcPct val="150000"/>
              </a:lnSpc>
            </a:pPr>
            <a:r>
              <a:rPr lang="en-IN" altLang="en-US" sz="1800" dirty="0">
                <a:latin typeface="+mj-lt"/>
              </a:rPr>
              <a:t> A glass or plastic core is surrounded by a cladding of less dense glass or plastic. The difference in density of the two materials must be such that a beam of light moving through the core is reflected off the cladding instead of being refracted into it.</a:t>
            </a:r>
          </a:p>
        </p:txBody>
      </p:sp>
    </p:spTree>
    <p:extLst>
      <p:ext uri="{BB962C8B-B14F-4D97-AF65-F5344CB8AC3E}">
        <p14:creationId xmlns:p14="http://schemas.microsoft.com/office/powerpoint/2010/main" val="12295947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E562E28-8131-4982-86AE-EAAF8F8F6CBA}" type="slidenum">
              <a:rPr lang="en-US" altLang="en-US" sz="2000" smtClean="0">
                <a:solidFill>
                  <a:schemeClr val="bg2"/>
                </a:solidFill>
              </a:rPr>
              <a:pPr/>
              <a:t>186</a:t>
            </a:fld>
            <a:endParaRPr lang="en-US" altLang="en-US" sz="2000">
              <a:solidFill>
                <a:schemeClr val="bg2"/>
              </a:solidFill>
            </a:endParaRPr>
          </a:p>
        </p:txBody>
      </p:sp>
      <p:sp>
        <p:nvSpPr>
          <p:cNvPr id="3789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89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893" name="Text Box 4"/>
          <p:cNvSpPr txBox="1">
            <a:spLocks noChangeArrowheads="1"/>
          </p:cNvSpPr>
          <p:nvPr/>
        </p:nvSpPr>
        <p:spPr bwMode="auto">
          <a:xfrm>
            <a:off x="304800" y="762000"/>
            <a:ext cx="383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7.12  </a:t>
            </a:r>
            <a:r>
              <a:rPr lang="en-US" altLang="en-US" sz="2000" i="1">
                <a:latin typeface="Times New Roman" pitchFamily="18" charset="0"/>
              </a:rPr>
              <a:t>Propagation modes</a:t>
            </a:r>
          </a:p>
        </p:txBody>
      </p:sp>
      <p:sp>
        <p:nvSpPr>
          <p:cNvPr id="3789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78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133600"/>
            <a:ext cx="76327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6826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Multimode – Step index</a:t>
            </a:r>
          </a:p>
        </p:txBody>
      </p:sp>
      <p:sp>
        <p:nvSpPr>
          <p:cNvPr id="38915" name="Content Placeholder 3"/>
          <p:cNvSpPr>
            <a:spLocks noGrp="1"/>
          </p:cNvSpPr>
          <p:nvPr>
            <p:ph idx="1"/>
          </p:nvPr>
        </p:nvSpPr>
        <p:spPr bwMode="auto">
          <a:xfrm>
            <a:off x="457200" y="1295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Multimode is so named because multiple beams from a light source move through the core in different paths. How these beams move within the cable depends on the structure </a:t>
            </a:r>
            <a:r>
              <a:rPr lang="en-IN" altLang="en-US" sz="2000" dirty="0" err="1">
                <a:latin typeface="+mj-lt"/>
              </a:rPr>
              <a:t>ofthe</a:t>
            </a:r>
            <a:r>
              <a:rPr lang="en-IN" altLang="en-US" sz="2000" dirty="0">
                <a:latin typeface="+mj-lt"/>
              </a:rPr>
              <a:t> core, as shown in Figure 7.13.</a:t>
            </a:r>
          </a:p>
          <a:p>
            <a:pPr algn="just">
              <a:lnSpc>
                <a:spcPct val="150000"/>
              </a:lnSpc>
            </a:pPr>
            <a:r>
              <a:rPr lang="en-IN" altLang="en-US" sz="2000" dirty="0">
                <a:latin typeface="+mj-lt"/>
              </a:rPr>
              <a:t>In multimode step-index </a:t>
            </a:r>
            <a:r>
              <a:rPr lang="en-IN" altLang="en-US" sz="2000" dirty="0" err="1">
                <a:latin typeface="+mj-lt"/>
              </a:rPr>
              <a:t>fiber</a:t>
            </a:r>
            <a:r>
              <a:rPr lang="en-IN" altLang="en-US" sz="2000" dirty="0">
                <a:latin typeface="+mj-lt"/>
              </a:rPr>
              <a:t>, </a:t>
            </a:r>
            <a:r>
              <a:rPr lang="en-IN" altLang="en-US" sz="2000" dirty="0">
                <a:solidFill>
                  <a:srgbClr val="FF0000"/>
                </a:solidFill>
                <a:latin typeface="+mj-lt"/>
              </a:rPr>
              <a:t>the density of the core remains constant from the </a:t>
            </a:r>
            <a:r>
              <a:rPr lang="en-IN" altLang="en-US" sz="2000" dirty="0" err="1">
                <a:solidFill>
                  <a:srgbClr val="FF0000"/>
                </a:solidFill>
                <a:latin typeface="+mj-lt"/>
              </a:rPr>
              <a:t>center</a:t>
            </a:r>
            <a:r>
              <a:rPr lang="en-IN" altLang="en-US" sz="2000" dirty="0">
                <a:solidFill>
                  <a:srgbClr val="FF0000"/>
                </a:solidFill>
                <a:latin typeface="+mj-lt"/>
              </a:rPr>
              <a:t> to the edges. </a:t>
            </a:r>
            <a:r>
              <a:rPr lang="en-IN" altLang="en-US" sz="2000" dirty="0">
                <a:latin typeface="+mj-lt"/>
              </a:rPr>
              <a:t>A beam of light moves through this constant density in a straight line until it reaches the interface of the core and the cladding. At the interface, there is an abrupt change due to a lower density; this alters the angle of the beam's motion. </a:t>
            </a:r>
          </a:p>
          <a:p>
            <a:pPr algn="just">
              <a:lnSpc>
                <a:spcPct val="150000"/>
              </a:lnSpc>
            </a:pPr>
            <a:r>
              <a:rPr lang="en-IN" altLang="en-US" sz="2000" dirty="0">
                <a:latin typeface="+mj-lt"/>
              </a:rPr>
              <a:t>The </a:t>
            </a:r>
            <a:r>
              <a:rPr lang="en-IN" altLang="en-US" sz="2000" dirty="0">
                <a:solidFill>
                  <a:srgbClr val="FF0000"/>
                </a:solidFill>
                <a:latin typeface="+mj-lt"/>
              </a:rPr>
              <a:t>term step index refers to the suddenness of this change</a:t>
            </a:r>
            <a:r>
              <a:rPr lang="en-IN" altLang="en-US" sz="2000" dirty="0">
                <a:latin typeface="+mj-lt"/>
              </a:rPr>
              <a:t>, which contributes to the distortion of the signal as it passes through the </a:t>
            </a:r>
            <a:r>
              <a:rPr lang="en-IN" altLang="en-US" sz="2000" dirty="0" err="1">
                <a:latin typeface="+mj-lt"/>
              </a:rPr>
              <a:t>fiber</a:t>
            </a:r>
            <a:endParaRPr lang="en-IN" altLang="en-US" sz="2000" dirty="0">
              <a:latin typeface="+mj-lt"/>
            </a:endParaRPr>
          </a:p>
        </p:txBody>
      </p:sp>
      <p:sp>
        <p:nvSpPr>
          <p:cNvPr id="3891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80BD710-CD14-4511-A716-7E9FBF11BD4F}" type="slidenum">
              <a:rPr lang="en-US" altLang="en-US" sz="2000" smtClean="0">
                <a:solidFill>
                  <a:schemeClr val="bg2"/>
                </a:solidFill>
              </a:rPr>
              <a:pPr/>
              <a:t>187</a:t>
            </a:fld>
            <a:endParaRPr lang="en-US" altLang="en-US" sz="2000">
              <a:solidFill>
                <a:schemeClr val="bg2"/>
              </a:solidFill>
            </a:endParaRPr>
          </a:p>
        </p:txBody>
      </p:sp>
    </p:spTree>
    <p:extLst>
      <p:ext uri="{BB962C8B-B14F-4D97-AF65-F5344CB8AC3E}">
        <p14:creationId xmlns:p14="http://schemas.microsoft.com/office/powerpoint/2010/main" val="24275066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1870075"/>
            <a:ext cx="75850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3"/>
          <p:cNvSpPr>
            <a:spLocks noChangeArrowheads="1"/>
          </p:cNvSpPr>
          <p:nvPr/>
        </p:nvSpPr>
        <p:spPr bwMode="auto">
          <a:xfrm>
            <a:off x="2646363" y="650875"/>
            <a:ext cx="435613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Multimode Step-Index</a:t>
            </a:r>
          </a:p>
        </p:txBody>
      </p:sp>
    </p:spTree>
    <p:extLst>
      <p:ext uri="{BB962C8B-B14F-4D97-AF65-F5344CB8AC3E}">
        <p14:creationId xmlns:p14="http://schemas.microsoft.com/office/powerpoint/2010/main" val="292263193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Multimode – Graded Index </a:t>
            </a:r>
          </a:p>
        </p:txBody>
      </p:sp>
      <p:sp>
        <p:nvSpPr>
          <p:cNvPr id="4096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A second type of </a:t>
            </a:r>
            <a:r>
              <a:rPr lang="en-IN" altLang="en-US" sz="2200" dirty="0" err="1">
                <a:latin typeface="+mj-lt"/>
              </a:rPr>
              <a:t>fiber</a:t>
            </a:r>
            <a:r>
              <a:rPr lang="en-IN" altLang="en-US" sz="2200" dirty="0">
                <a:latin typeface="+mj-lt"/>
              </a:rPr>
              <a:t>, called </a:t>
            </a:r>
            <a:r>
              <a:rPr lang="en-IN" altLang="en-US" sz="2200" b="1" dirty="0">
                <a:latin typeface="+mj-lt"/>
              </a:rPr>
              <a:t>multimode graded-index </a:t>
            </a:r>
            <a:r>
              <a:rPr lang="en-IN" altLang="en-US" sz="2200" b="1" dirty="0" err="1">
                <a:latin typeface="+mj-lt"/>
              </a:rPr>
              <a:t>fiber</a:t>
            </a:r>
            <a:r>
              <a:rPr lang="en-IN" altLang="en-US" sz="2200" b="1" dirty="0">
                <a:latin typeface="+mj-lt"/>
              </a:rPr>
              <a:t>, </a:t>
            </a:r>
            <a:r>
              <a:rPr lang="en-IN" altLang="en-US" sz="2200" dirty="0">
                <a:latin typeface="+mj-lt"/>
              </a:rPr>
              <a:t>decreases this distortion of the signal through the cable. The word index here refers to the index of refraction.</a:t>
            </a:r>
          </a:p>
          <a:p>
            <a:pPr algn="just">
              <a:lnSpc>
                <a:spcPct val="150000"/>
              </a:lnSpc>
            </a:pPr>
            <a:r>
              <a:rPr lang="en-IN" altLang="en-US" sz="2200" dirty="0">
                <a:latin typeface="+mj-lt"/>
              </a:rPr>
              <a:t>As we saw above, the index of refraction is related to density. A graded-index </a:t>
            </a:r>
            <a:r>
              <a:rPr lang="en-IN" altLang="en-US" sz="2200" dirty="0" err="1">
                <a:latin typeface="+mj-lt"/>
              </a:rPr>
              <a:t>fiber</a:t>
            </a:r>
            <a:r>
              <a:rPr lang="en-IN" altLang="en-US" sz="2200" dirty="0">
                <a:latin typeface="+mj-lt"/>
              </a:rPr>
              <a:t>, therefore, is one with varying densities. Density is highest at the </a:t>
            </a:r>
            <a:r>
              <a:rPr lang="en-IN" altLang="en-US" sz="2200" dirty="0" err="1">
                <a:latin typeface="+mj-lt"/>
              </a:rPr>
              <a:t>center</a:t>
            </a:r>
            <a:r>
              <a:rPr lang="en-IN" altLang="en-US" sz="2200" dirty="0">
                <a:latin typeface="+mj-lt"/>
              </a:rPr>
              <a:t> of the core and decreases gradually to its lowest at the edge.</a:t>
            </a:r>
          </a:p>
          <a:p>
            <a:pPr algn="just">
              <a:lnSpc>
                <a:spcPct val="150000"/>
              </a:lnSpc>
            </a:pPr>
            <a:endParaRPr lang="en-IN" altLang="en-US" sz="2200" dirty="0">
              <a:latin typeface="+mj-lt"/>
            </a:endParaRPr>
          </a:p>
        </p:txBody>
      </p:sp>
      <p:sp>
        <p:nvSpPr>
          <p:cNvPr id="409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2B7E045-DE44-4C8D-ABF3-6305D6449410}" type="slidenum">
              <a:rPr lang="en-US" altLang="en-US" sz="2000" smtClean="0">
                <a:solidFill>
                  <a:schemeClr val="bg2"/>
                </a:solidFill>
              </a:rPr>
              <a:pPr/>
              <a:t>189</a:t>
            </a:fld>
            <a:endParaRPr lang="en-US" altLang="en-US" sz="2000">
              <a:solidFill>
                <a:schemeClr val="bg2"/>
              </a:solidFill>
            </a:endParaRPr>
          </a:p>
        </p:txBody>
      </p:sp>
    </p:spTree>
    <p:extLst>
      <p:ext uri="{BB962C8B-B14F-4D97-AF65-F5344CB8AC3E}">
        <p14:creationId xmlns:p14="http://schemas.microsoft.com/office/powerpoint/2010/main" val="84067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2400">
                <a:latin typeface="+mj-lt"/>
              </a:rPr>
              <a:t>4.</a:t>
            </a:r>
            <a:fld id="{4FE6D41B-B0D3-491C-B72F-B0456E120E8F}" type="slidenum">
              <a:rPr lang="en-US" altLang="en-US" sz="2400">
                <a:latin typeface="+mj-lt"/>
              </a:rPr>
              <a:pPr algn="l"/>
              <a:t>19</a:t>
            </a:fld>
            <a:endParaRPr lang="en-US" altLang="en-US" sz="2400">
              <a:latin typeface="+mj-lt"/>
            </a:endParaRPr>
          </a:p>
        </p:txBody>
      </p:sp>
      <p:sp>
        <p:nvSpPr>
          <p:cNvPr id="327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a:latin typeface="+mj-lt"/>
            </a:endParaRPr>
          </a:p>
        </p:txBody>
      </p:sp>
      <p:sp>
        <p:nvSpPr>
          <p:cNvPr id="327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mj-lt"/>
            </a:endParaRPr>
          </a:p>
        </p:txBody>
      </p:sp>
      <p:sp>
        <p:nvSpPr>
          <p:cNvPr id="327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a:latin typeface="+mj-lt"/>
            </a:endParaRPr>
          </a:p>
        </p:txBody>
      </p:sp>
      <p:sp>
        <p:nvSpPr>
          <p:cNvPr id="327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mj-lt"/>
            </a:endParaRPr>
          </a:p>
        </p:txBody>
      </p:sp>
      <p:sp>
        <p:nvSpPr>
          <p:cNvPr id="327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a:latin typeface="+mj-lt"/>
            </a:endParaRPr>
          </a:p>
        </p:txBody>
      </p:sp>
      <p:sp>
        <p:nvSpPr>
          <p:cNvPr id="327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mj-lt"/>
            </a:endParaRPr>
          </a:p>
        </p:txBody>
      </p:sp>
      <p:sp>
        <p:nvSpPr>
          <p:cNvPr id="327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mj-lt"/>
            </a:endParaRPr>
          </a:p>
        </p:txBody>
      </p:sp>
      <p:sp>
        <p:nvSpPr>
          <p:cNvPr id="32778" name="Rectangle 9"/>
          <p:cNvSpPr>
            <a:spLocks noChangeArrowheads="1"/>
          </p:cNvSpPr>
          <p:nvPr/>
        </p:nvSpPr>
        <p:spPr bwMode="auto">
          <a:xfrm>
            <a:off x="228600" y="914400"/>
            <a:ext cx="8686800" cy="1569660"/>
          </a:xfrm>
          <a:prstGeom prst="rect">
            <a:avLst/>
          </a:prstGeom>
          <a:noFill/>
          <a:ln w="9525">
            <a:noFill/>
            <a:miter lim="800000"/>
            <a:headEnd/>
            <a:tailEnd/>
          </a:ln>
        </p:spPr>
        <p:txBody>
          <a:bodyPr>
            <a:spAutoFit/>
          </a:bodyPr>
          <a:lstStyle/>
          <a:p>
            <a:pPr algn="just" eaLnBrk="1" hangingPunct="1"/>
            <a:r>
              <a:rPr lang="en-US" altLang="en-US" sz="2400" b="1" i="1" dirty="0">
                <a:latin typeface="+mj-lt"/>
              </a:rPr>
              <a:t>In a digital transmission, the receiver clock is 0.1 percent faster than the sender clock. How many extra bits per second does the receiver receive if the data rate is 1 kbps? How many if the data rate is 1 Mbps?</a:t>
            </a:r>
          </a:p>
        </p:txBody>
      </p:sp>
      <p:sp>
        <p:nvSpPr>
          <p:cNvPr id="32779" name="Rectangle 10"/>
          <p:cNvSpPr>
            <a:spLocks noChangeArrowheads="1"/>
          </p:cNvSpPr>
          <p:nvPr/>
        </p:nvSpPr>
        <p:spPr bwMode="auto">
          <a:xfrm>
            <a:off x="228600" y="2743200"/>
            <a:ext cx="8686800" cy="830997"/>
          </a:xfrm>
          <a:prstGeom prst="rect">
            <a:avLst/>
          </a:prstGeom>
          <a:noFill/>
          <a:ln w="9525">
            <a:noFill/>
            <a:miter lim="800000"/>
            <a:headEnd/>
            <a:tailEnd/>
          </a:ln>
        </p:spPr>
        <p:txBody>
          <a:bodyPr>
            <a:spAutoFit/>
          </a:bodyPr>
          <a:lstStyle/>
          <a:p>
            <a:pPr algn="just" eaLnBrk="1" hangingPunct="1"/>
            <a:endParaRPr lang="en-US" altLang="en-US" sz="2400" b="1" i="1" dirty="0">
              <a:solidFill>
                <a:schemeClr val="hlink"/>
              </a:solidFill>
              <a:latin typeface="+mj-lt"/>
            </a:endParaRPr>
          </a:p>
          <a:p>
            <a:pPr algn="just" eaLnBrk="1" hangingPunct="1"/>
            <a:r>
              <a:rPr lang="en-US" altLang="en-US" sz="2400" b="1" i="1" dirty="0">
                <a:latin typeface="+mj-lt"/>
              </a:rPr>
              <a:t>At 1 kbps, the receiver receives 1001 bps instead of 1000 bps.</a:t>
            </a:r>
          </a:p>
        </p:txBody>
      </p:sp>
      <p:sp>
        <p:nvSpPr>
          <p:cNvPr id="32780" name="Text Box 11"/>
          <p:cNvSpPr txBox="1">
            <a:spLocks noChangeArrowheads="1"/>
          </p:cNvSpPr>
          <p:nvPr/>
        </p:nvSpPr>
        <p:spPr bwMode="auto">
          <a:xfrm>
            <a:off x="1143000" y="0"/>
            <a:ext cx="1855188" cy="461665"/>
          </a:xfrm>
          <a:prstGeom prst="rect">
            <a:avLst/>
          </a:prstGeom>
          <a:noFill/>
          <a:ln w="9525">
            <a:noFill/>
            <a:miter lim="800000"/>
            <a:headEnd/>
            <a:tailEnd/>
          </a:ln>
        </p:spPr>
        <p:txBody>
          <a:bodyPr wrap="none">
            <a:spAutoFit/>
          </a:bodyPr>
          <a:lstStyle/>
          <a:p>
            <a:pPr eaLnBrk="1" hangingPunct="1"/>
            <a:r>
              <a:rPr lang="en-US" altLang="en-US" sz="2400" b="1" i="1">
                <a:solidFill>
                  <a:schemeClr val="hlink"/>
                </a:solidFill>
                <a:latin typeface="+mj-lt"/>
              </a:rPr>
              <a:t>Example 4.3</a:t>
            </a:r>
          </a:p>
        </p:txBody>
      </p:sp>
      <p:pic>
        <p:nvPicPr>
          <p:cNvPr id="32781" name="Picture 13"/>
          <p:cNvPicPr>
            <a:picLocks noChangeAspect="1" noChangeArrowheads="1"/>
          </p:cNvPicPr>
          <p:nvPr/>
        </p:nvPicPr>
        <p:blipFill>
          <a:blip r:embed="rId3"/>
          <a:srcRect/>
          <a:stretch>
            <a:fillRect/>
          </a:stretch>
        </p:blipFill>
        <p:spPr bwMode="auto">
          <a:xfrm>
            <a:off x="1300163" y="4083050"/>
            <a:ext cx="6542087" cy="341313"/>
          </a:xfrm>
          <a:prstGeom prst="rect">
            <a:avLst/>
          </a:prstGeom>
          <a:noFill/>
          <a:ln w="57150" cmpd="thickThin">
            <a:solidFill>
              <a:schemeClr val="folHlink"/>
            </a:solidFill>
            <a:miter lim="800000"/>
            <a:headEnd/>
            <a:tailEnd/>
          </a:ln>
        </p:spPr>
      </p:pic>
      <p:sp>
        <p:nvSpPr>
          <p:cNvPr id="32782" name="Rectangle 14"/>
          <p:cNvSpPr>
            <a:spLocks noChangeArrowheads="1"/>
          </p:cNvSpPr>
          <p:nvPr/>
        </p:nvSpPr>
        <p:spPr bwMode="auto">
          <a:xfrm>
            <a:off x="304800" y="4692650"/>
            <a:ext cx="8686800" cy="830997"/>
          </a:xfrm>
          <a:prstGeom prst="rect">
            <a:avLst/>
          </a:prstGeom>
          <a:noFill/>
          <a:ln w="9525">
            <a:noFill/>
            <a:miter lim="800000"/>
            <a:headEnd/>
            <a:tailEnd/>
          </a:ln>
        </p:spPr>
        <p:txBody>
          <a:bodyPr>
            <a:spAutoFit/>
          </a:bodyPr>
          <a:lstStyle/>
          <a:p>
            <a:pPr algn="just" eaLnBrk="1" hangingPunct="1"/>
            <a:r>
              <a:rPr lang="en-US" altLang="en-US" sz="2400" b="1" i="1">
                <a:latin typeface="+mj-lt"/>
              </a:rPr>
              <a:t>At 1 Mbps, the receiver receives 1,001,000 bps instead of 1,000,000 bps.</a:t>
            </a:r>
          </a:p>
        </p:txBody>
      </p:sp>
      <p:pic>
        <p:nvPicPr>
          <p:cNvPr id="32783" name="Picture 16"/>
          <p:cNvPicPr>
            <a:picLocks noChangeAspect="1" noChangeArrowheads="1"/>
          </p:cNvPicPr>
          <p:nvPr/>
        </p:nvPicPr>
        <p:blipFill>
          <a:blip r:embed="rId4"/>
          <a:srcRect/>
          <a:stretch>
            <a:fillRect/>
          </a:stretch>
        </p:blipFill>
        <p:spPr bwMode="auto">
          <a:xfrm>
            <a:off x="579438" y="5865813"/>
            <a:ext cx="7983537" cy="306387"/>
          </a:xfrm>
          <a:prstGeom prst="rect">
            <a:avLst/>
          </a:prstGeom>
          <a:noFill/>
          <a:ln w="57150" cmpd="thickThin">
            <a:solidFill>
              <a:schemeClr val="folHlink"/>
            </a:solid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362200"/>
            <a:ext cx="6502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3"/>
          <p:cNvSpPr>
            <a:spLocks noChangeArrowheads="1"/>
          </p:cNvSpPr>
          <p:nvPr/>
        </p:nvSpPr>
        <p:spPr bwMode="auto">
          <a:xfrm>
            <a:off x="2112963" y="1108075"/>
            <a:ext cx="4914231"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Multimode Graded-Index</a:t>
            </a:r>
          </a:p>
        </p:txBody>
      </p:sp>
    </p:spTree>
    <p:extLst>
      <p:ext uri="{BB962C8B-B14F-4D97-AF65-F5344CB8AC3E}">
        <p14:creationId xmlns:p14="http://schemas.microsoft.com/office/powerpoint/2010/main" val="42430429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bwMode="auto">
          <a:xfrm>
            <a:off x="285750" y="142875"/>
            <a:ext cx="7543800" cy="428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Single-Mode</a:t>
            </a:r>
          </a:p>
        </p:txBody>
      </p:sp>
      <p:sp>
        <p:nvSpPr>
          <p:cNvPr id="41987" name="Content Placeholder 2"/>
          <p:cNvSpPr>
            <a:spLocks noGrp="1"/>
          </p:cNvSpPr>
          <p:nvPr>
            <p:ph idx="1"/>
          </p:nvPr>
        </p:nvSpPr>
        <p:spPr bwMode="auto">
          <a:xfrm>
            <a:off x="0" y="1000125"/>
            <a:ext cx="8858250" cy="550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Single-mode uses step-index </a:t>
            </a:r>
            <a:r>
              <a:rPr lang="en-IN" altLang="en-US" sz="2200" dirty="0" err="1">
                <a:latin typeface="+mj-lt"/>
              </a:rPr>
              <a:t>fiber</a:t>
            </a:r>
            <a:r>
              <a:rPr lang="en-IN" altLang="en-US" sz="2200" dirty="0">
                <a:latin typeface="+mj-lt"/>
              </a:rPr>
              <a:t> and a highly focused source of light that limits beams to a small range of angles, all close to the horizontal. </a:t>
            </a:r>
          </a:p>
          <a:p>
            <a:pPr algn="just">
              <a:lnSpc>
                <a:spcPct val="150000"/>
              </a:lnSpc>
            </a:pPr>
            <a:r>
              <a:rPr lang="en-IN" altLang="en-US" sz="2200" dirty="0">
                <a:latin typeface="+mj-lt"/>
              </a:rPr>
              <a:t>The </a:t>
            </a:r>
            <a:r>
              <a:rPr lang="en-IN" altLang="en-US" sz="2200" dirty="0" err="1">
                <a:latin typeface="+mj-lt"/>
              </a:rPr>
              <a:t>singlemode</a:t>
            </a:r>
            <a:r>
              <a:rPr lang="en-IN" altLang="en-US" sz="2200" dirty="0">
                <a:latin typeface="+mj-lt"/>
              </a:rPr>
              <a:t> </a:t>
            </a:r>
            <a:r>
              <a:rPr lang="en-IN" altLang="en-US" sz="2200" dirty="0" err="1">
                <a:latin typeface="+mj-lt"/>
              </a:rPr>
              <a:t>fiber</a:t>
            </a:r>
            <a:r>
              <a:rPr lang="en-IN" altLang="en-US" sz="2200" dirty="0">
                <a:latin typeface="+mj-lt"/>
              </a:rPr>
              <a:t> itself is manufactured with a much smaller diameter than that of multimode </a:t>
            </a:r>
            <a:r>
              <a:rPr lang="en-IN" altLang="en-US" sz="2200" dirty="0" err="1">
                <a:latin typeface="+mj-lt"/>
              </a:rPr>
              <a:t>fiber</a:t>
            </a:r>
            <a:r>
              <a:rPr lang="en-IN" altLang="en-US" sz="2200" dirty="0">
                <a:latin typeface="+mj-lt"/>
              </a:rPr>
              <a:t>, and with substantially lower density (index of refraction). </a:t>
            </a:r>
          </a:p>
          <a:p>
            <a:pPr algn="just">
              <a:lnSpc>
                <a:spcPct val="150000"/>
              </a:lnSpc>
            </a:pPr>
            <a:r>
              <a:rPr lang="en-IN" altLang="en-US" sz="2200" dirty="0">
                <a:latin typeface="+mj-lt"/>
              </a:rPr>
              <a:t>The decrease in density results in a critical angle that is </a:t>
            </a:r>
            <a:r>
              <a:rPr lang="en-IN" altLang="en-US" sz="2200" dirty="0">
                <a:solidFill>
                  <a:srgbClr val="FF0000"/>
                </a:solidFill>
                <a:latin typeface="+mj-lt"/>
              </a:rPr>
              <a:t>close enough to 90° to make the propagation of beams almost horizontal.</a:t>
            </a:r>
          </a:p>
          <a:p>
            <a:pPr algn="just">
              <a:lnSpc>
                <a:spcPct val="150000"/>
              </a:lnSpc>
            </a:pPr>
            <a:r>
              <a:rPr lang="en-IN" altLang="en-US" sz="2200" dirty="0">
                <a:latin typeface="+mj-lt"/>
              </a:rPr>
              <a:t> In this case, propagation of different beams is almost identical, and delays are negligible. All the beams arrive at the </a:t>
            </a:r>
            <a:r>
              <a:rPr lang="en-IN" altLang="en-US" sz="2200" b="1" dirty="0">
                <a:latin typeface="+mj-lt"/>
              </a:rPr>
              <a:t>destination "together" and can be recombined with little distortion to the signal</a:t>
            </a:r>
          </a:p>
        </p:txBody>
      </p:sp>
    </p:spTree>
    <p:extLst>
      <p:ext uri="{BB962C8B-B14F-4D97-AF65-F5344CB8AC3E}">
        <p14:creationId xmlns:p14="http://schemas.microsoft.com/office/powerpoint/2010/main" val="10995969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89100"/>
            <a:ext cx="7581900"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Rectangle 3"/>
          <p:cNvSpPr>
            <a:spLocks noChangeArrowheads="1"/>
          </p:cNvSpPr>
          <p:nvPr/>
        </p:nvSpPr>
        <p:spPr bwMode="auto">
          <a:xfrm>
            <a:off x="3408363" y="650875"/>
            <a:ext cx="246099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Single Mode</a:t>
            </a:r>
          </a:p>
        </p:txBody>
      </p:sp>
    </p:spTree>
    <p:extLst>
      <p:ext uri="{BB962C8B-B14F-4D97-AF65-F5344CB8AC3E}">
        <p14:creationId xmlns:p14="http://schemas.microsoft.com/office/powerpoint/2010/main" val="44303580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92B22E3-4F22-4149-9AF8-2951FA784D92}" type="slidenum">
              <a:rPr lang="en-US" altLang="en-US" sz="2000" smtClean="0">
                <a:solidFill>
                  <a:schemeClr val="bg2"/>
                </a:solidFill>
              </a:rPr>
              <a:pPr/>
              <a:t>193</a:t>
            </a:fld>
            <a:endParaRPr lang="en-US" altLang="en-US" sz="2000">
              <a:solidFill>
                <a:schemeClr val="bg2"/>
              </a:solidFill>
            </a:endParaRPr>
          </a:p>
        </p:txBody>
      </p:sp>
      <p:sp>
        <p:nvSpPr>
          <p:cNvPr id="43011" name="Text Box 2"/>
          <p:cNvSpPr txBox="1">
            <a:spLocks noChangeArrowheads="1"/>
          </p:cNvSpPr>
          <p:nvPr/>
        </p:nvSpPr>
        <p:spPr bwMode="auto">
          <a:xfrm>
            <a:off x="347663" y="1676400"/>
            <a:ext cx="270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7.3  </a:t>
            </a:r>
            <a:r>
              <a:rPr lang="en-US" altLang="en-US" sz="2000" i="1">
                <a:latin typeface="Times New Roman" pitchFamily="18" charset="0"/>
              </a:rPr>
              <a:t>Fiber types</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286000"/>
            <a:ext cx="89408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740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Cable Composition</a:t>
            </a:r>
            <a:br>
              <a:rPr lang="en-IN" altLang="en-US"/>
            </a:br>
            <a:endParaRPr lang="en-IN" altLang="en-US"/>
          </a:p>
        </p:txBody>
      </p:sp>
      <p:sp>
        <p:nvSpPr>
          <p:cNvPr id="44035" name="Content Placeholder 3"/>
          <p:cNvSpPr>
            <a:spLocks noGrp="1"/>
          </p:cNvSpPr>
          <p:nvPr>
            <p:ph idx="1"/>
          </p:nvPr>
        </p:nvSpPr>
        <p:spPr bwMode="auto">
          <a:xfrm>
            <a:off x="457200" y="135731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Figure 7.14 shows the composition of a typical </a:t>
            </a:r>
            <a:r>
              <a:rPr lang="en-IN" altLang="en-US" sz="2200" dirty="0" err="1">
                <a:latin typeface="+mj-lt"/>
              </a:rPr>
              <a:t>fiber</a:t>
            </a:r>
            <a:r>
              <a:rPr lang="en-IN" altLang="en-US" sz="2200" dirty="0">
                <a:latin typeface="+mj-lt"/>
              </a:rPr>
              <a:t>-optic cable.</a:t>
            </a:r>
          </a:p>
          <a:p>
            <a:pPr algn="just">
              <a:lnSpc>
                <a:spcPct val="150000"/>
              </a:lnSpc>
            </a:pPr>
            <a:r>
              <a:rPr lang="en-IN" altLang="en-US" sz="2200" dirty="0">
                <a:latin typeface="+mj-lt"/>
              </a:rPr>
              <a:t>The outer jacket is made of either </a:t>
            </a:r>
            <a:r>
              <a:rPr lang="en-IN" altLang="en-US" sz="2200" b="1" dirty="0">
                <a:latin typeface="+mj-lt"/>
              </a:rPr>
              <a:t>PVC or Teflon</a:t>
            </a:r>
            <a:r>
              <a:rPr lang="en-IN" altLang="en-US" sz="2200" dirty="0">
                <a:latin typeface="+mj-lt"/>
              </a:rPr>
              <a:t>. Inside the jacket are Kevlar strands to strengthen the cable. </a:t>
            </a:r>
          </a:p>
          <a:p>
            <a:pPr algn="just">
              <a:lnSpc>
                <a:spcPct val="150000"/>
              </a:lnSpc>
            </a:pPr>
            <a:r>
              <a:rPr lang="en-IN" altLang="en-US" sz="2200" b="1" dirty="0">
                <a:latin typeface="+mj-lt"/>
              </a:rPr>
              <a:t>Kevlar</a:t>
            </a:r>
            <a:r>
              <a:rPr lang="en-IN" altLang="en-US" sz="2200" dirty="0">
                <a:latin typeface="+mj-lt"/>
              </a:rPr>
              <a:t> is a strong material used in the fabrication of </a:t>
            </a:r>
            <a:r>
              <a:rPr lang="en-IN" altLang="en-US" sz="2200" dirty="0">
                <a:solidFill>
                  <a:srgbClr val="FF0000"/>
                </a:solidFill>
                <a:latin typeface="+mj-lt"/>
              </a:rPr>
              <a:t>bulletproof vests. </a:t>
            </a:r>
          </a:p>
          <a:p>
            <a:pPr algn="just">
              <a:lnSpc>
                <a:spcPct val="150000"/>
              </a:lnSpc>
            </a:pPr>
            <a:r>
              <a:rPr lang="en-IN" altLang="en-US" sz="2200" dirty="0">
                <a:latin typeface="+mj-lt"/>
              </a:rPr>
              <a:t>Below the Kevlar is another plastic coating to </a:t>
            </a:r>
            <a:r>
              <a:rPr lang="en-IN" altLang="en-US" sz="2200" dirty="0">
                <a:solidFill>
                  <a:srgbClr val="FF0000"/>
                </a:solidFill>
                <a:latin typeface="+mj-lt"/>
              </a:rPr>
              <a:t>cushion the </a:t>
            </a:r>
            <a:r>
              <a:rPr lang="en-IN" altLang="en-US" sz="2200" dirty="0" err="1">
                <a:solidFill>
                  <a:srgbClr val="FF0000"/>
                </a:solidFill>
                <a:latin typeface="+mj-lt"/>
              </a:rPr>
              <a:t>fiber</a:t>
            </a:r>
            <a:r>
              <a:rPr lang="en-IN" altLang="en-US" sz="2200" dirty="0">
                <a:latin typeface="+mj-lt"/>
              </a:rPr>
              <a:t>. The </a:t>
            </a:r>
            <a:r>
              <a:rPr lang="en-IN" altLang="en-US" sz="2200" dirty="0" err="1">
                <a:latin typeface="+mj-lt"/>
              </a:rPr>
              <a:t>fiber</a:t>
            </a:r>
            <a:r>
              <a:rPr lang="en-IN" altLang="en-US" sz="2200" dirty="0">
                <a:latin typeface="+mj-lt"/>
              </a:rPr>
              <a:t> is at the </a:t>
            </a:r>
            <a:r>
              <a:rPr lang="en-IN" altLang="en-US" sz="2200" dirty="0" err="1">
                <a:latin typeface="+mj-lt"/>
              </a:rPr>
              <a:t>center</a:t>
            </a:r>
            <a:r>
              <a:rPr lang="en-IN" altLang="en-US" sz="2200" dirty="0">
                <a:latin typeface="+mj-lt"/>
              </a:rPr>
              <a:t> of the cable, and it consists of cladding and core.</a:t>
            </a:r>
          </a:p>
        </p:txBody>
      </p:sp>
      <p:sp>
        <p:nvSpPr>
          <p:cNvPr id="440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F1DCCA3-F6FA-4A80-967B-3C1B4CC55490}" type="slidenum">
              <a:rPr lang="en-US" altLang="en-US" sz="2000" smtClean="0">
                <a:solidFill>
                  <a:schemeClr val="bg2"/>
                </a:solidFill>
              </a:rPr>
              <a:pPr/>
              <a:t>194</a:t>
            </a:fld>
            <a:endParaRPr lang="en-US" altLang="en-US" sz="2000">
              <a:solidFill>
                <a:schemeClr val="bg2"/>
              </a:solidFill>
            </a:endParaRPr>
          </a:p>
        </p:txBody>
      </p:sp>
    </p:spTree>
    <p:extLst>
      <p:ext uri="{BB962C8B-B14F-4D97-AF65-F5344CB8AC3E}">
        <p14:creationId xmlns:p14="http://schemas.microsoft.com/office/powerpoint/2010/main" val="3234557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1CADBF7-DCAB-4770-8EFD-C5EB288144D0}" type="slidenum">
              <a:rPr lang="en-US" altLang="en-US" sz="2000" smtClean="0">
                <a:solidFill>
                  <a:schemeClr val="bg2"/>
                </a:solidFill>
              </a:rPr>
              <a:pPr/>
              <a:t>195</a:t>
            </a:fld>
            <a:endParaRPr lang="en-US" altLang="en-US" sz="2000">
              <a:solidFill>
                <a:schemeClr val="bg2"/>
              </a:solidFill>
            </a:endParaRPr>
          </a:p>
        </p:txBody>
      </p:sp>
      <p:sp>
        <p:nvSpPr>
          <p:cNvPr id="4505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1" name="Text Box 4"/>
          <p:cNvSpPr txBox="1">
            <a:spLocks noChangeArrowheads="1"/>
          </p:cNvSpPr>
          <p:nvPr/>
        </p:nvSpPr>
        <p:spPr bwMode="auto">
          <a:xfrm>
            <a:off x="304800" y="762000"/>
            <a:ext cx="376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7.14  </a:t>
            </a:r>
            <a:r>
              <a:rPr lang="en-US" altLang="en-US" sz="2000" i="1">
                <a:latin typeface="Times New Roman" pitchFamily="18" charset="0"/>
              </a:rPr>
              <a:t>Fiber construction</a:t>
            </a:r>
          </a:p>
        </p:txBody>
      </p:sp>
      <p:sp>
        <p:nvSpPr>
          <p:cNvPr id="4506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843088"/>
            <a:ext cx="6499225" cy="394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3624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bwMode="auto">
          <a:xfrm>
            <a:off x="457200" y="6096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b="1" i="1" dirty="0"/>
              <a:t>Fiber-optic cable connectors</a:t>
            </a:r>
            <a:endParaRPr lang="en-IN" altLang="en-US" sz="3600" b="1" dirty="0"/>
          </a:p>
        </p:txBody>
      </p:sp>
      <p:sp>
        <p:nvSpPr>
          <p:cNvPr id="46083"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400" dirty="0">
                <a:latin typeface="+mj-lt"/>
              </a:rPr>
              <a:t>The </a:t>
            </a:r>
            <a:r>
              <a:rPr lang="en-IN" altLang="en-US" sz="2400" b="1" dirty="0">
                <a:latin typeface="+mj-lt"/>
              </a:rPr>
              <a:t>subscriber channel (SC) connector </a:t>
            </a:r>
            <a:r>
              <a:rPr lang="en-IN" altLang="en-US" sz="2400" dirty="0">
                <a:latin typeface="+mj-lt"/>
              </a:rPr>
              <a:t>is used for cable TV. </a:t>
            </a:r>
          </a:p>
          <a:p>
            <a:pPr lvl="1" algn="just">
              <a:lnSpc>
                <a:spcPct val="150000"/>
              </a:lnSpc>
            </a:pPr>
            <a:r>
              <a:rPr lang="en-IN" altLang="en-US" sz="2400" dirty="0">
                <a:latin typeface="+mj-lt"/>
              </a:rPr>
              <a:t>It uses a push/pull locking system. </a:t>
            </a:r>
          </a:p>
          <a:p>
            <a:pPr algn="just">
              <a:lnSpc>
                <a:spcPct val="150000"/>
              </a:lnSpc>
            </a:pPr>
            <a:r>
              <a:rPr lang="en-IN" altLang="en-US" sz="2400" dirty="0">
                <a:latin typeface="+mj-lt"/>
              </a:rPr>
              <a:t>The </a:t>
            </a:r>
            <a:r>
              <a:rPr lang="en-IN" altLang="en-US" sz="2400" b="1" dirty="0">
                <a:latin typeface="+mj-lt"/>
              </a:rPr>
              <a:t>straight-tip (ST) connector </a:t>
            </a:r>
            <a:r>
              <a:rPr lang="en-IN" altLang="en-US" sz="2400" dirty="0">
                <a:latin typeface="+mj-lt"/>
              </a:rPr>
              <a:t>is used for connecting cable to networking devices.</a:t>
            </a:r>
          </a:p>
          <a:p>
            <a:pPr lvl="1" algn="just">
              <a:lnSpc>
                <a:spcPct val="150000"/>
              </a:lnSpc>
            </a:pPr>
            <a:r>
              <a:rPr lang="en-IN" altLang="en-US" sz="2400" dirty="0">
                <a:latin typeface="+mj-lt"/>
              </a:rPr>
              <a:t> It uses a bayonet locking system and is more reliable than SC.</a:t>
            </a:r>
          </a:p>
          <a:p>
            <a:pPr algn="just">
              <a:lnSpc>
                <a:spcPct val="150000"/>
              </a:lnSpc>
            </a:pPr>
            <a:r>
              <a:rPr lang="en-IN" altLang="en-US" sz="2400" dirty="0">
                <a:latin typeface="+mj-lt"/>
              </a:rPr>
              <a:t>MT-RJ is a connector that is the same size as RJ45.</a:t>
            </a:r>
          </a:p>
        </p:txBody>
      </p:sp>
      <p:sp>
        <p:nvSpPr>
          <p:cNvPr id="4608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558E5F2-A9A9-4593-B4F3-638DEB251BB6}" type="slidenum">
              <a:rPr lang="en-US" altLang="en-US" sz="2000" smtClean="0">
                <a:solidFill>
                  <a:schemeClr val="bg2"/>
                </a:solidFill>
              </a:rPr>
              <a:pPr/>
              <a:t>196</a:t>
            </a:fld>
            <a:endParaRPr lang="en-US" altLang="en-US" sz="2000">
              <a:solidFill>
                <a:schemeClr val="bg2"/>
              </a:solidFill>
            </a:endParaRPr>
          </a:p>
        </p:txBody>
      </p:sp>
    </p:spTree>
    <p:extLst>
      <p:ext uri="{BB962C8B-B14F-4D97-AF65-F5344CB8AC3E}">
        <p14:creationId xmlns:p14="http://schemas.microsoft.com/office/powerpoint/2010/main" val="9777261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1542F2E-819B-4FFF-82A8-CF58AC891CC3}" type="slidenum">
              <a:rPr lang="en-US" altLang="en-US" sz="2000" smtClean="0">
                <a:solidFill>
                  <a:schemeClr val="bg2"/>
                </a:solidFill>
              </a:rPr>
              <a:pPr/>
              <a:t>197</a:t>
            </a:fld>
            <a:endParaRPr lang="en-US" altLang="en-US" sz="2000">
              <a:solidFill>
                <a:schemeClr val="bg2"/>
              </a:solidFill>
            </a:endParaRPr>
          </a:p>
        </p:txBody>
      </p:sp>
      <p:sp>
        <p:nvSpPr>
          <p:cNvPr id="4710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9" name="Text Box 4"/>
          <p:cNvSpPr txBox="1">
            <a:spLocks noChangeArrowheads="1"/>
          </p:cNvSpPr>
          <p:nvPr/>
        </p:nvSpPr>
        <p:spPr bwMode="auto">
          <a:xfrm>
            <a:off x="304800" y="762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7.15  </a:t>
            </a:r>
            <a:r>
              <a:rPr lang="en-US" altLang="en-US" sz="2000" i="1">
                <a:latin typeface="Times New Roman" pitchFamily="18" charset="0"/>
              </a:rPr>
              <a:t>Fiber-optic cable connectors</a:t>
            </a:r>
          </a:p>
        </p:txBody>
      </p:sp>
      <p:sp>
        <p:nvSpPr>
          <p:cNvPr id="4711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71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90713"/>
            <a:ext cx="8593138"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822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1600200"/>
            <a:ext cx="3505200" cy="4525963"/>
          </a:xfrm>
        </p:spPr>
        <p:txBody>
          <a:bodyPr/>
          <a:lstStyle/>
          <a:p>
            <a:pPr algn="just"/>
            <a:r>
              <a:rPr lang="en-IN" altLang="en-US" sz="2000" dirty="0">
                <a:latin typeface="+mj-lt"/>
              </a:rPr>
              <a:t>The plot of attenuation versus wavelength in Figure 7.16 shows a very interesting phenomenon in </a:t>
            </a:r>
            <a:r>
              <a:rPr lang="en-IN" altLang="en-US" sz="2000" dirty="0" err="1">
                <a:latin typeface="+mj-lt"/>
              </a:rPr>
              <a:t>fiber</a:t>
            </a:r>
            <a:r>
              <a:rPr lang="en-IN" altLang="en-US" sz="2000" dirty="0">
                <a:latin typeface="+mj-lt"/>
              </a:rPr>
              <a:t>-optic cable. </a:t>
            </a:r>
          </a:p>
          <a:p>
            <a:pPr algn="just"/>
            <a:r>
              <a:rPr lang="en-IN" altLang="en-US" sz="2000" dirty="0">
                <a:latin typeface="+mj-lt"/>
              </a:rPr>
              <a:t>Attenuation is flatter than in the case of twisted-pair cable and coaxial cable. </a:t>
            </a:r>
          </a:p>
          <a:p>
            <a:pPr algn="just"/>
            <a:r>
              <a:rPr lang="en-IN" altLang="en-US" sz="2000" dirty="0">
                <a:latin typeface="+mj-lt"/>
              </a:rPr>
              <a:t>The performance is such that we need fewer (actually 10 times less) repeaters when we use </a:t>
            </a:r>
            <a:r>
              <a:rPr lang="en-IN" altLang="en-US" sz="2000" dirty="0" err="1">
                <a:latin typeface="+mj-lt"/>
              </a:rPr>
              <a:t>fiber</a:t>
            </a:r>
            <a:r>
              <a:rPr lang="en-IN" altLang="en-US" sz="2000" dirty="0">
                <a:latin typeface="+mj-lt"/>
              </a:rPr>
              <a:t>-optic cable.</a:t>
            </a:r>
          </a:p>
          <a:p>
            <a:endParaRPr lang="en-IN" sz="2000" dirty="0">
              <a:latin typeface="+mj-lt"/>
            </a:endParaRPr>
          </a:p>
        </p:txBody>
      </p:sp>
      <p:sp>
        <p:nvSpPr>
          <p:cNvPr id="49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E787D129-9AFE-48B9-B23C-A5876A02C2F2}" type="slidenum">
              <a:rPr lang="en-US" altLang="en-US" sz="2000" smtClean="0">
                <a:solidFill>
                  <a:schemeClr val="bg2"/>
                </a:solidFill>
              </a:rPr>
              <a:pPr/>
              <a:t>198</a:t>
            </a:fld>
            <a:endParaRPr lang="en-US" altLang="en-US" sz="2000">
              <a:solidFill>
                <a:schemeClr val="bg2"/>
              </a:solidFill>
            </a:endParaRPr>
          </a:p>
        </p:txBody>
      </p:sp>
      <p:sp>
        <p:nvSpPr>
          <p:cNvPr id="49155" name="Line 2"/>
          <p:cNvSpPr>
            <a:spLocks noChangeShapeType="1"/>
          </p:cNvSpPr>
          <p:nvPr/>
        </p:nvSpPr>
        <p:spPr bwMode="auto">
          <a:xfrm>
            <a:off x="152400" y="685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56"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57" name="Text Box 4"/>
          <p:cNvSpPr txBox="1">
            <a:spLocks noChangeArrowheads="1"/>
          </p:cNvSpPr>
          <p:nvPr/>
        </p:nvSpPr>
        <p:spPr bwMode="auto">
          <a:xfrm>
            <a:off x="304800" y="762000"/>
            <a:ext cx="453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7.16  </a:t>
            </a:r>
            <a:r>
              <a:rPr lang="en-US" altLang="en-US" sz="2000" i="1">
                <a:latin typeface="Times New Roman" pitchFamily="18" charset="0"/>
              </a:rPr>
              <a:t>Optical fiber performance</a:t>
            </a:r>
          </a:p>
        </p:txBody>
      </p:sp>
      <p:sp>
        <p:nvSpPr>
          <p:cNvPr id="49158"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915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1676400"/>
            <a:ext cx="5148943"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589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b="1" i="1" dirty="0">
                <a:solidFill>
                  <a:schemeClr val="tx1"/>
                </a:solidFill>
              </a:rPr>
              <a:t>Applications</a:t>
            </a:r>
            <a:br>
              <a:rPr lang="en-IN" altLang="en-US" b="1" i="1" dirty="0">
                <a:solidFill>
                  <a:schemeClr val="tx1"/>
                </a:solidFill>
              </a:rPr>
            </a:br>
            <a:endParaRPr lang="en-IN" altLang="en-US" sz="3200" b="1" dirty="0"/>
          </a:p>
        </p:txBody>
      </p:sp>
      <p:sp>
        <p:nvSpPr>
          <p:cNvPr id="50179" name="Content Placeholder 3"/>
          <p:cNvSpPr>
            <a:spLocks noGrp="1"/>
          </p:cNvSpPr>
          <p:nvPr>
            <p:ph idx="1"/>
          </p:nvPr>
        </p:nvSpPr>
        <p:spPr bwMode="auto">
          <a:xfrm>
            <a:off x="533400" y="1421525"/>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err="1">
                <a:latin typeface="+mj-lt"/>
              </a:rPr>
              <a:t>Fiber</a:t>
            </a:r>
            <a:r>
              <a:rPr lang="en-IN" altLang="en-US" sz="2000" dirty="0">
                <a:latin typeface="+mj-lt"/>
              </a:rPr>
              <a:t>-optic cable is often found in </a:t>
            </a:r>
            <a:r>
              <a:rPr lang="en-IN" altLang="en-US" sz="2000" b="1" dirty="0">
                <a:latin typeface="+mj-lt"/>
              </a:rPr>
              <a:t>backbone networks </a:t>
            </a:r>
            <a:r>
              <a:rPr lang="en-IN" altLang="en-US" sz="2000" dirty="0">
                <a:latin typeface="+mj-lt"/>
              </a:rPr>
              <a:t>because its wide bandwidth is cost-effective. </a:t>
            </a:r>
          </a:p>
          <a:p>
            <a:pPr algn="just">
              <a:lnSpc>
                <a:spcPct val="150000"/>
              </a:lnSpc>
            </a:pPr>
            <a:r>
              <a:rPr lang="en-IN" altLang="en-US" sz="2000" dirty="0">
                <a:latin typeface="+mj-lt"/>
              </a:rPr>
              <a:t>Some </a:t>
            </a:r>
            <a:r>
              <a:rPr lang="en-IN" altLang="en-US" sz="2000" b="1" dirty="0">
                <a:latin typeface="+mj-lt"/>
              </a:rPr>
              <a:t>cable TV companies </a:t>
            </a:r>
            <a:r>
              <a:rPr lang="en-IN" altLang="en-US" sz="2000" dirty="0">
                <a:latin typeface="+mj-lt"/>
              </a:rPr>
              <a:t>use a combination of optical </a:t>
            </a:r>
            <a:r>
              <a:rPr lang="en-IN" altLang="en-US" sz="2000" dirty="0" err="1">
                <a:latin typeface="+mj-lt"/>
              </a:rPr>
              <a:t>fiber</a:t>
            </a:r>
            <a:r>
              <a:rPr lang="en-IN" altLang="en-US" sz="2000" dirty="0">
                <a:latin typeface="+mj-lt"/>
              </a:rPr>
              <a:t> and coaxial cable, thus creating a hybrid network. </a:t>
            </a:r>
          </a:p>
          <a:p>
            <a:pPr algn="just">
              <a:lnSpc>
                <a:spcPct val="150000"/>
              </a:lnSpc>
            </a:pPr>
            <a:r>
              <a:rPr lang="en-IN" altLang="en-US" sz="2000" dirty="0">
                <a:latin typeface="+mj-lt"/>
              </a:rPr>
              <a:t>Optical </a:t>
            </a:r>
            <a:r>
              <a:rPr lang="en-IN" altLang="en-US" sz="2000" dirty="0" err="1">
                <a:latin typeface="+mj-lt"/>
              </a:rPr>
              <a:t>fiber</a:t>
            </a:r>
            <a:r>
              <a:rPr lang="en-IN" altLang="en-US" sz="2000" dirty="0">
                <a:latin typeface="+mj-lt"/>
              </a:rPr>
              <a:t> provides the backbone structure while coaxial cable provides the connection to the user premises. This is a cost-effective configuration since the narrow bandwidth requirement at the user end does not justify the use of optical </a:t>
            </a:r>
            <a:r>
              <a:rPr lang="en-IN" altLang="en-US" sz="2000" dirty="0" err="1">
                <a:latin typeface="+mj-lt"/>
              </a:rPr>
              <a:t>fiber</a:t>
            </a:r>
            <a:r>
              <a:rPr lang="en-IN" altLang="en-US" sz="2000" dirty="0">
                <a:latin typeface="+mj-lt"/>
              </a:rPr>
              <a:t>.</a:t>
            </a:r>
          </a:p>
          <a:p>
            <a:pPr algn="just">
              <a:lnSpc>
                <a:spcPct val="150000"/>
              </a:lnSpc>
            </a:pPr>
            <a:r>
              <a:rPr lang="en-IN" altLang="en-US" sz="2000" dirty="0">
                <a:latin typeface="+mj-lt"/>
              </a:rPr>
              <a:t>Local-area networks such as </a:t>
            </a:r>
            <a:r>
              <a:rPr lang="en-IN" altLang="en-US" sz="2000" b="1" dirty="0">
                <a:latin typeface="+mj-lt"/>
              </a:rPr>
              <a:t>100Base-FX network (Fast Ethernet) and 1000Base-X </a:t>
            </a:r>
            <a:r>
              <a:rPr lang="en-IN" altLang="en-US" sz="2000" dirty="0">
                <a:latin typeface="+mj-lt"/>
              </a:rPr>
              <a:t>also use </a:t>
            </a:r>
            <a:r>
              <a:rPr lang="en-IN" altLang="en-US" sz="2000" dirty="0" err="1">
                <a:latin typeface="+mj-lt"/>
              </a:rPr>
              <a:t>fiber</a:t>
            </a:r>
            <a:r>
              <a:rPr lang="en-IN" altLang="en-US" sz="2000" dirty="0">
                <a:latin typeface="+mj-lt"/>
              </a:rPr>
              <a:t>-optic cable.</a:t>
            </a:r>
          </a:p>
        </p:txBody>
      </p:sp>
      <p:sp>
        <p:nvSpPr>
          <p:cNvPr id="5018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143257C-C6D4-4A5C-9C69-FC2DF23CCAA6}" type="slidenum">
              <a:rPr lang="en-US" altLang="en-US" sz="2000" smtClean="0">
                <a:solidFill>
                  <a:schemeClr val="bg2"/>
                </a:solidFill>
              </a:rPr>
              <a:pPr/>
              <a:t>199</a:t>
            </a:fld>
            <a:endParaRPr lang="en-US" altLang="en-US" sz="2000">
              <a:solidFill>
                <a:schemeClr val="bg2"/>
              </a:solidFill>
            </a:endParaRPr>
          </a:p>
        </p:txBody>
      </p:sp>
    </p:spTree>
    <p:extLst>
      <p:ext uri="{BB962C8B-B14F-4D97-AF65-F5344CB8AC3E}">
        <p14:creationId xmlns:p14="http://schemas.microsoft.com/office/powerpoint/2010/main" val="253136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6553200" y="6005566"/>
            <a:ext cx="2133600" cy="365125"/>
          </a:xfrm>
        </p:spPr>
        <p:txBody>
          <a:bodyPr/>
          <a:lstStyle/>
          <a:p>
            <a:pPr defTabSz="685800" fontAlgn="auto">
              <a:spcBef>
                <a:spcPts val="0"/>
              </a:spcBef>
              <a:spcAft>
                <a:spcPts val="0"/>
              </a:spcAft>
            </a:pPr>
            <a:fld id="{B6F15528-21DE-4FAA-801E-634DDDAF4B2B}" type="slidenum">
              <a:rPr lang="en-US" sz="2000">
                <a:solidFill>
                  <a:prstClr val="white">
                    <a:shade val="50000"/>
                  </a:prstClr>
                </a:solidFill>
                <a:latin typeface="+mj-lt"/>
              </a:rPr>
              <a:pPr defTabSz="685800" fontAlgn="auto">
                <a:spcBef>
                  <a:spcPts val="0"/>
                </a:spcBef>
                <a:spcAft>
                  <a:spcPts val="0"/>
                </a:spcAft>
              </a:pPr>
              <a:t>2</a:t>
            </a:fld>
            <a:endParaRPr lang="en-US" sz="2000">
              <a:solidFill>
                <a:prstClr val="white">
                  <a:shade val="50000"/>
                </a:prstClr>
              </a:solidFill>
              <a:latin typeface="+mj-lt"/>
            </a:endParaRPr>
          </a:p>
        </p:txBody>
      </p:sp>
      <p:sp>
        <p:nvSpPr>
          <p:cNvPr id="9" name="object 2"/>
          <p:cNvSpPr txBox="1"/>
          <p:nvPr/>
        </p:nvSpPr>
        <p:spPr>
          <a:xfrm>
            <a:off x="820568" y="685800"/>
            <a:ext cx="7790032" cy="625171"/>
          </a:xfrm>
          <a:prstGeom prst="rect">
            <a:avLst/>
          </a:prstGeom>
        </p:spPr>
        <p:txBody>
          <a:bodyPr vert="horz" wrap="square" lIns="0" tIns="9525" rIns="0" bIns="0" rtlCol="0">
            <a:spAutoFit/>
          </a:bodyPr>
          <a:lstStyle/>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Course Objective:</a:t>
            </a: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The purpose of learning this course is to</a:t>
            </a:r>
            <a:endParaRPr sz="2000" dirty="0">
              <a:solidFill>
                <a:srgbClr val="990099"/>
              </a:solidFill>
              <a:effectLst>
                <a:outerShdw blurRad="38100" dist="38100" dir="2700000" algn="tl">
                  <a:srgbClr val="000000">
                    <a:alpha val="43137"/>
                  </a:srgbClr>
                </a:outerShdw>
              </a:effectLst>
              <a:latin typeface="+mj-lt"/>
              <a:cs typeface="Times New Roman" pitchFamily="18" charset="0"/>
            </a:endParaRPr>
          </a:p>
        </p:txBody>
      </p:sp>
      <p:sp>
        <p:nvSpPr>
          <p:cNvPr id="11" name="object 2"/>
          <p:cNvSpPr txBox="1"/>
          <p:nvPr/>
        </p:nvSpPr>
        <p:spPr>
          <a:xfrm>
            <a:off x="914400" y="1399654"/>
            <a:ext cx="8153400" cy="1856277"/>
          </a:xfrm>
          <a:prstGeom prst="rect">
            <a:avLst/>
          </a:prstGeom>
        </p:spPr>
        <p:txBody>
          <a:bodyPr vert="horz" wrap="square" lIns="0" tIns="9525" rIns="0" bIns="0" rtlCol="0">
            <a:spAutoFit/>
          </a:bodyPr>
          <a:lstStyle/>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basic services and concepts related to Internetwork</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layered network architecture</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Acquire knowledge in IP addressing</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Exploring the services and techniques in physical layer</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functions of Data Link layer</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Implement and </a:t>
            </a:r>
            <a:r>
              <a:rPr lang="en-IN" sz="2000" dirty="0" err="1">
                <a:solidFill>
                  <a:prstClr val="black"/>
                </a:solidFill>
                <a:latin typeface="+mj-lt"/>
              </a:rPr>
              <a:t>analyze</a:t>
            </a:r>
            <a:r>
              <a:rPr lang="en-IN" sz="2000" dirty="0">
                <a:solidFill>
                  <a:prstClr val="black"/>
                </a:solidFill>
                <a:latin typeface="+mj-lt"/>
              </a:rPr>
              <a:t> the different Routing Protocols</a:t>
            </a:r>
            <a:endParaRPr sz="2000" dirty="0">
              <a:solidFill>
                <a:prstClr val="black"/>
              </a:solidFill>
              <a:effectLst>
                <a:outerShdw blurRad="38100" dist="38100" dir="2700000" algn="tl">
                  <a:srgbClr val="000000">
                    <a:alpha val="43137"/>
                  </a:srgbClr>
                </a:outerShdw>
              </a:effectLst>
              <a:latin typeface="+mj-lt"/>
              <a:cs typeface="Times New Roman" pitchFamily="18" charset="0"/>
            </a:endParaRPr>
          </a:p>
        </p:txBody>
      </p:sp>
      <p:sp>
        <p:nvSpPr>
          <p:cNvPr id="12" name="object 2"/>
          <p:cNvSpPr txBox="1"/>
          <p:nvPr/>
        </p:nvSpPr>
        <p:spPr>
          <a:xfrm>
            <a:off x="838200" y="3124200"/>
            <a:ext cx="7467600" cy="932948"/>
          </a:xfrm>
          <a:prstGeom prst="rect">
            <a:avLst/>
          </a:prstGeom>
        </p:spPr>
        <p:txBody>
          <a:bodyPr vert="horz" wrap="square" lIns="0" tIns="9525" rIns="0" bIns="0" rtlCol="0">
            <a:spAutoFit/>
          </a:bodyPr>
          <a:lstStyle/>
          <a:p>
            <a:pPr defTabSz="685800" eaLnBrk="1" fontAlgn="auto" hangingPunct="1">
              <a:spcBef>
                <a:spcPts val="0"/>
              </a:spcBef>
              <a:spcAft>
                <a:spcPts val="0"/>
              </a:spcAft>
            </a:pPr>
            <a:endParaRPr lang="en-IN" sz="2000" dirty="0">
              <a:solidFill>
                <a:srgbClr val="990099"/>
              </a:solidFill>
              <a:effectLst>
                <a:outerShdw blurRad="38100" dist="38100" dir="2700000" algn="tl">
                  <a:srgbClr val="000000">
                    <a:alpha val="43137"/>
                  </a:srgbClr>
                </a:outerShdw>
              </a:effectLst>
              <a:latin typeface="+mj-lt"/>
              <a:cs typeface="Times New Roman" pitchFamily="18" charset="0"/>
            </a:endParaRP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Course Outcomes (CO):</a:t>
            </a: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At the end of this course, learners will be able to</a:t>
            </a:r>
            <a:endParaRPr sz="2000" dirty="0">
              <a:solidFill>
                <a:srgbClr val="990099"/>
              </a:solidFill>
              <a:effectLst>
                <a:outerShdw blurRad="38100" dist="38100" dir="2700000" algn="tl">
                  <a:srgbClr val="000000">
                    <a:alpha val="43137"/>
                  </a:srgbClr>
                </a:outerShdw>
              </a:effectLst>
              <a:latin typeface="+mj-lt"/>
              <a:cs typeface="Times New Roman" pitchFamily="18" charset="0"/>
            </a:endParaRPr>
          </a:p>
        </p:txBody>
      </p:sp>
      <p:sp>
        <p:nvSpPr>
          <p:cNvPr id="13" name="object 2"/>
          <p:cNvSpPr txBox="1"/>
          <p:nvPr/>
        </p:nvSpPr>
        <p:spPr>
          <a:xfrm>
            <a:off x="1143000" y="4193739"/>
            <a:ext cx="7620000" cy="1856277"/>
          </a:xfrm>
          <a:prstGeom prst="rect">
            <a:avLst/>
          </a:prstGeom>
        </p:spPr>
        <p:txBody>
          <a:bodyPr vert="horz" wrap="square" lIns="0" tIns="9525" rIns="0" bIns="0" rtlCol="0">
            <a:spAutoFit/>
          </a:bodyPr>
          <a:lstStyle/>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Apply the knowledge of communication</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and design the network topologies</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Design the network using addressing schemes</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and correct the errors in transmission</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the guided and unguided transmission media</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Implement the various Routing Protocols</a:t>
            </a:r>
          </a:p>
        </p:txBody>
      </p:sp>
    </p:spTree>
    <p:extLst>
      <p:ext uri="{BB962C8B-B14F-4D97-AF65-F5344CB8AC3E}">
        <p14:creationId xmlns:p14="http://schemas.microsoft.com/office/powerpoint/2010/main" val="307063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F95BDB6F-5A8F-43C5-89D5-EFA38B6C69A4}" type="slidenum">
              <a:rPr lang="en-US" altLang="en-US"/>
              <a:pPr algn="l"/>
              <a:t>20</a:t>
            </a:fld>
            <a:endParaRPr lang="en-US" altLang="en-US"/>
          </a:p>
        </p:txBody>
      </p:sp>
      <p:sp>
        <p:nvSpPr>
          <p:cNvPr id="34819" name="Rectangle 2"/>
          <p:cNvSpPr>
            <a:spLocks noGrp="1" noChangeArrowheads="1"/>
          </p:cNvSpPr>
          <p:nvPr>
            <p:ph type="title"/>
          </p:nvPr>
        </p:nvSpPr>
        <p:spPr>
          <a:xfrm>
            <a:off x="685800" y="609600"/>
            <a:ext cx="7772400" cy="1143000"/>
          </a:xfrm>
        </p:spPr>
        <p:txBody>
          <a:bodyPr anchor="t"/>
          <a:lstStyle/>
          <a:p>
            <a:pPr eaLnBrk="1" hangingPunct="1"/>
            <a:r>
              <a:rPr lang="en-US" altLang="en-US"/>
              <a:t>Line encoding characteristics</a:t>
            </a:r>
          </a:p>
        </p:txBody>
      </p:sp>
      <p:sp>
        <p:nvSpPr>
          <p:cNvPr id="34820" name="Rectangle 3"/>
          <p:cNvSpPr>
            <a:spLocks noGrp="1" noChangeArrowheads="1"/>
          </p:cNvSpPr>
          <p:nvPr>
            <p:ph type="body" idx="1"/>
          </p:nvPr>
        </p:nvSpPr>
        <p:spPr>
          <a:xfrm>
            <a:off x="304800" y="1600200"/>
            <a:ext cx="8458200" cy="4114800"/>
          </a:xfrm>
        </p:spPr>
        <p:txBody>
          <a:bodyPr/>
          <a:lstStyle/>
          <a:p>
            <a:pPr algn="just" eaLnBrk="1" hangingPunct="1">
              <a:lnSpc>
                <a:spcPct val="150000"/>
              </a:lnSpc>
            </a:pPr>
            <a:r>
              <a:rPr lang="en-US" altLang="en-US" sz="2400" b="1" dirty="0">
                <a:latin typeface="+mj-lt"/>
              </a:rPr>
              <a:t>Error detection</a:t>
            </a:r>
            <a:r>
              <a:rPr lang="en-US" altLang="en-US" sz="2400" dirty="0">
                <a:latin typeface="+mj-lt"/>
              </a:rPr>
              <a:t> - errors occur during transmission due to line impairments.</a:t>
            </a:r>
          </a:p>
          <a:p>
            <a:pPr lvl="1" algn="just" eaLnBrk="1" hangingPunct="1">
              <a:lnSpc>
                <a:spcPct val="150000"/>
              </a:lnSpc>
            </a:pPr>
            <a:r>
              <a:rPr lang="en-US" altLang="en-US" sz="1800" dirty="0">
                <a:latin typeface="+mj-lt"/>
              </a:rPr>
              <a:t>Some codes are constructed such that when an error occurs it can be detected. </a:t>
            </a:r>
          </a:p>
          <a:p>
            <a:pPr algn="just">
              <a:lnSpc>
                <a:spcPct val="150000"/>
              </a:lnSpc>
              <a:buSzPts val="2800"/>
              <a:buFont typeface="Arial"/>
              <a:buChar char="•"/>
            </a:pPr>
            <a:r>
              <a:rPr lang="en-GB" sz="2400" b="1" dirty="0">
                <a:solidFill>
                  <a:srgbClr val="000000"/>
                </a:solidFill>
                <a:latin typeface="Cambria"/>
              </a:rPr>
              <a:t>Noise and interference </a:t>
            </a:r>
            <a:r>
              <a:rPr lang="en-GB" sz="2400" dirty="0">
                <a:solidFill>
                  <a:srgbClr val="000000"/>
                </a:solidFill>
                <a:latin typeface="Cambria"/>
              </a:rPr>
              <a:t>- there are line encoding techniques that make the transmitted signal “immune” to noise and interference.</a:t>
            </a:r>
          </a:p>
          <a:p>
            <a:pPr lvl="1" algn="just">
              <a:lnSpc>
                <a:spcPct val="150000"/>
              </a:lnSpc>
              <a:buSzPts val="2800"/>
              <a:buFont typeface="Arial"/>
              <a:buChar char="•"/>
            </a:pPr>
            <a:r>
              <a:rPr lang="en-GB" sz="1800" dirty="0">
                <a:solidFill>
                  <a:srgbClr val="000000"/>
                </a:solidFill>
                <a:latin typeface="Cambria"/>
              </a:rPr>
              <a:t>This means that the signal cannot be corrupted, it is stronger than error detection.</a:t>
            </a:r>
          </a:p>
          <a:p>
            <a:pPr algn="just" eaLnBrk="1" hangingPunct="1">
              <a:lnSpc>
                <a:spcPct val="150000"/>
              </a:lnSpc>
            </a:pPr>
            <a:endParaRPr lang="en-US" altLang="en-US" sz="2400" dirty="0">
              <a:latin typeface="+mj-l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i="1" dirty="0">
                <a:solidFill>
                  <a:schemeClr val="tx1"/>
                </a:solidFill>
              </a:rPr>
              <a:t>Advantages of Optical </a:t>
            </a:r>
            <a:r>
              <a:rPr lang="en-IN" altLang="en-US" i="1" dirty="0" err="1">
                <a:solidFill>
                  <a:schemeClr val="tx1"/>
                </a:solidFill>
              </a:rPr>
              <a:t>Fiber</a:t>
            </a:r>
            <a:br>
              <a:rPr lang="en-IN" altLang="en-US" i="1" dirty="0">
                <a:solidFill>
                  <a:schemeClr val="tx1"/>
                </a:solidFill>
              </a:rPr>
            </a:br>
            <a:endParaRPr lang="en-IN" altLang="en-US" dirty="0"/>
          </a:p>
        </p:txBody>
      </p:sp>
      <p:sp>
        <p:nvSpPr>
          <p:cNvPr id="51203" name="Content Placeholder 2"/>
          <p:cNvSpPr>
            <a:spLocks noGrp="1"/>
          </p:cNvSpPr>
          <p:nvPr>
            <p:ph idx="1"/>
          </p:nvPr>
        </p:nvSpPr>
        <p:spPr bwMode="auto">
          <a:xfrm>
            <a:off x="457200" y="1422400"/>
            <a:ext cx="8229600" cy="505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b="1" u="sng" dirty="0">
                <a:latin typeface="+mj-lt"/>
              </a:rPr>
              <a:t>Higher bandwidth</a:t>
            </a:r>
            <a:r>
              <a:rPr lang="en-IN" altLang="en-US" sz="2000" dirty="0">
                <a:latin typeface="+mj-lt"/>
              </a:rPr>
              <a:t>. </a:t>
            </a:r>
            <a:r>
              <a:rPr lang="en-IN" altLang="en-US" sz="2000" dirty="0" err="1">
                <a:latin typeface="+mj-lt"/>
              </a:rPr>
              <a:t>Fiber</a:t>
            </a:r>
            <a:r>
              <a:rPr lang="en-IN" altLang="en-US" sz="2000" dirty="0">
                <a:latin typeface="+mj-lt"/>
              </a:rPr>
              <a:t>-optic cable can support dramatically higher bandwidths (and hence data rates) than either twisted-pair or coaxial cable. Currently, data rates and bandwidth utilization over </a:t>
            </a:r>
            <a:r>
              <a:rPr lang="en-IN" altLang="en-US" sz="2000" dirty="0" err="1">
                <a:latin typeface="+mj-lt"/>
              </a:rPr>
              <a:t>fiber</a:t>
            </a:r>
            <a:r>
              <a:rPr lang="en-IN" altLang="en-US" sz="2000" dirty="0">
                <a:latin typeface="+mj-lt"/>
              </a:rPr>
              <a:t>-optic cable are limited not by the medium but by the signal generation and reception technology available.</a:t>
            </a:r>
          </a:p>
          <a:p>
            <a:pPr algn="just">
              <a:lnSpc>
                <a:spcPct val="150000"/>
              </a:lnSpc>
            </a:pPr>
            <a:r>
              <a:rPr lang="en-IN" altLang="en-US" sz="2000" b="1" u="sng" dirty="0">
                <a:latin typeface="+mj-lt"/>
              </a:rPr>
              <a:t>Less signal attenuation</a:t>
            </a:r>
            <a:r>
              <a:rPr lang="en-IN" altLang="en-US" sz="2000" dirty="0">
                <a:latin typeface="+mj-lt"/>
              </a:rPr>
              <a:t>. </a:t>
            </a:r>
            <a:r>
              <a:rPr lang="en-IN" altLang="en-US" sz="2000" dirty="0" err="1">
                <a:latin typeface="+mj-lt"/>
              </a:rPr>
              <a:t>Fiber</a:t>
            </a:r>
            <a:r>
              <a:rPr lang="en-IN" altLang="en-US" sz="2000" dirty="0">
                <a:latin typeface="+mj-lt"/>
              </a:rPr>
              <a:t>-optic transmission distance is significantly greater than that of other guided media. A signal can run for 50 km without requiring regeneration. We need repeaters every 5 km for coaxial or twisted-pair cable.</a:t>
            </a:r>
          </a:p>
        </p:txBody>
      </p:sp>
      <p:sp>
        <p:nvSpPr>
          <p:cNvPr id="5120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B62058D-29DD-4BFD-8E3E-8C6284F40CC5}" type="slidenum">
              <a:rPr lang="en-US" altLang="en-US" sz="2000" smtClean="0">
                <a:solidFill>
                  <a:schemeClr val="bg2"/>
                </a:solidFill>
              </a:rPr>
              <a:pPr/>
              <a:t>200</a:t>
            </a:fld>
            <a:endParaRPr lang="en-US" altLang="en-US" sz="2000">
              <a:solidFill>
                <a:schemeClr val="bg2"/>
              </a:solidFill>
            </a:endParaRPr>
          </a:p>
        </p:txBody>
      </p:sp>
    </p:spTree>
    <p:extLst>
      <p:ext uri="{BB962C8B-B14F-4D97-AF65-F5344CB8AC3E}">
        <p14:creationId xmlns:p14="http://schemas.microsoft.com/office/powerpoint/2010/main" val="34340886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i="1" dirty="0"/>
              <a:t>Advantages of Optical </a:t>
            </a:r>
            <a:r>
              <a:rPr lang="en-IN" altLang="en-US" i="1" dirty="0" err="1"/>
              <a:t>Fiber</a:t>
            </a:r>
            <a:br>
              <a:rPr lang="en-IN" altLang="en-US" i="1" dirty="0"/>
            </a:br>
            <a:endParaRPr lang="en-IN" altLang="en-US" dirty="0"/>
          </a:p>
        </p:txBody>
      </p:sp>
      <p:sp>
        <p:nvSpPr>
          <p:cNvPr id="52227" name="Content Placeholder 2"/>
          <p:cNvSpPr>
            <a:spLocks noGrp="1"/>
          </p:cNvSpPr>
          <p:nvPr>
            <p:ph idx="1"/>
          </p:nvPr>
        </p:nvSpPr>
        <p:spPr bwMode="auto">
          <a:xfrm>
            <a:off x="457200" y="13716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300" b="1" u="sng" dirty="0" err="1">
                <a:latin typeface="+mj-lt"/>
              </a:rPr>
              <a:t>Immunity</a:t>
            </a:r>
            <a:r>
              <a:rPr lang="en-IN" altLang="en-US" sz="2300" dirty="0" err="1">
                <a:latin typeface="+mj-lt"/>
              </a:rPr>
              <a:t>to</a:t>
            </a:r>
            <a:r>
              <a:rPr lang="en-IN" altLang="en-US" sz="2300" dirty="0">
                <a:latin typeface="+mj-lt"/>
              </a:rPr>
              <a:t> electromagnetic interference. Electromagnetic noise cannot affect </a:t>
            </a:r>
            <a:r>
              <a:rPr lang="en-IN" altLang="en-US" sz="2300" dirty="0" err="1">
                <a:latin typeface="+mj-lt"/>
              </a:rPr>
              <a:t>fiber</a:t>
            </a:r>
            <a:r>
              <a:rPr lang="en-IN" altLang="en-US" sz="2300" dirty="0">
                <a:latin typeface="+mj-lt"/>
              </a:rPr>
              <a:t>-optic cables.</a:t>
            </a:r>
          </a:p>
          <a:p>
            <a:pPr algn="just">
              <a:lnSpc>
                <a:spcPct val="150000"/>
              </a:lnSpc>
            </a:pPr>
            <a:r>
              <a:rPr lang="en-IN" altLang="en-US" sz="2300" b="1" u="sng" dirty="0">
                <a:latin typeface="+mj-lt"/>
              </a:rPr>
              <a:t>Resistance</a:t>
            </a:r>
            <a:r>
              <a:rPr lang="en-IN" altLang="en-US" sz="2300" dirty="0">
                <a:latin typeface="+mj-lt"/>
              </a:rPr>
              <a:t> to corrosive materials. Glass is more resistant to corrosive materials than copper.</a:t>
            </a:r>
          </a:p>
          <a:p>
            <a:pPr algn="just">
              <a:lnSpc>
                <a:spcPct val="150000"/>
              </a:lnSpc>
            </a:pPr>
            <a:r>
              <a:rPr lang="en-IN" altLang="en-US" sz="2300" b="1" u="sng" dirty="0">
                <a:latin typeface="+mj-lt"/>
              </a:rPr>
              <a:t>Light weight</a:t>
            </a:r>
            <a:r>
              <a:rPr lang="en-IN" altLang="en-US" sz="2300" dirty="0">
                <a:latin typeface="+mj-lt"/>
              </a:rPr>
              <a:t>. </a:t>
            </a:r>
            <a:r>
              <a:rPr lang="en-IN" altLang="en-US" sz="2300" dirty="0" err="1">
                <a:latin typeface="+mj-lt"/>
              </a:rPr>
              <a:t>Fiber</a:t>
            </a:r>
            <a:r>
              <a:rPr lang="en-IN" altLang="en-US" sz="2300" dirty="0">
                <a:latin typeface="+mj-lt"/>
              </a:rPr>
              <a:t>-optic cables are much lighter than copper cables.</a:t>
            </a:r>
          </a:p>
          <a:p>
            <a:pPr algn="just">
              <a:lnSpc>
                <a:spcPct val="150000"/>
              </a:lnSpc>
            </a:pPr>
            <a:r>
              <a:rPr lang="en-IN" altLang="en-US" sz="2300" b="1" u="sng" dirty="0">
                <a:latin typeface="+mj-lt"/>
              </a:rPr>
              <a:t>Greater immunity to tapping</a:t>
            </a:r>
            <a:r>
              <a:rPr lang="en-IN" altLang="en-US" sz="2300" dirty="0">
                <a:latin typeface="+mj-lt"/>
              </a:rPr>
              <a:t>. </a:t>
            </a:r>
            <a:r>
              <a:rPr lang="en-IN" altLang="en-US" sz="2300" dirty="0" err="1">
                <a:latin typeface="+mj-lt"/>
              </a:rPr>
              <a:t>Fiber</a:t>
            </a:r>
            <a:r>
              <a:rPr lang="en-IN" altLang="en-US" sz="2300" dirty="0">
                <a:latin typeface="+mj-lt"/>
              </a:rPr>
              <a:t>-optic cables are more immune to tapping than copper cables. Copper cables create antenna effects that can easily be tapped.</a:t>
            </a:r>
          </a:p>
        </p:txBody>
      </p:sp>
      <p:sp>
        <p:nvSpPr>
          <p:cNvPr id="5222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38A5DD3-22A0-4ED3-A1B3-3627435B6AB1}" type="slidenum">
              <a:rPr lang="en-US" altLang="en-US" sz="2000" smtClean="0">
                <a:solidFill>
                  <a:schemeClr val="bg2"/>
                </a:solidFill>
              </a:rPr>
              <a:pPr/>
              <a:t>201</a:t>
            </a:fld>
            <a:endParaRPr lang="en-US" altLang="en-US" sz="2000">
              <a:solidFill>
                <a:schemeClr val="bg2"/>
              </a:solidFill>
            </a:endParaRPr>
          </a:p>
        </p:txBody>
      </p:sp>
    </p:spTree>
    <p:extLst>
      <p:ext uri="{BB962C8B-B14F-4D97-AF65-F5344CB8AC3E}">
        <p14:creationId xmlns:p14="http://schemas.microsoft.com/office/powerpoint/2010/main" val="36327015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Disadvantages</a:t>
            </a:r>
          </a:p>
        </p:txBody>
      </p:sp>
      <p:sp>
        <p:nvSpPr>
          <p:cNvPr id="53251" name="Content Placeholder 2"/>
          <p:cNvSpPr>
            <a:spLocks noGrp="1"/>
          </p:cNvSpPr>
          <p:nvPr>
            <p:ph idx="1"/>
          </p:nvPr>
        </p:nvSpPr>
        <p:spPr bwMode="auto">
          <a:xfrm>
            <a:off x="457200" y="12144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300" b="1" u="sng" dirty="0">
                <a:latin typeface="+mj-lt"/>
              </a:rPr>
              <a:t>Installation and maintenance. </a:t>
            </a:r>
            <a:r>
              <a:rPr lang="en-IN" altLang="en-US" sz="2300" dirty="0" err="1">
                <a:latin typeface="+mj-lt"/>
              </a:rPr>
              <a:t>Fiber</a:t>
            </a:r>
            <a:r>
              <a:rPr lang="en-IN" altLang="en-US" sz="2300" dirty="0">
                <a:latin typeface="+mj-lt"/>
              </a:rPr>
              <a:t>-optic cable is a relatively new technology. Its installation and maintenance require expertise that is not yet available everywhere.</a:t>
            </a:r>
          </a:p>
          <a:p>
            <a:pPr algn="just">
              <a:lnSpc>
                <a:spcPct val="150000"/>
              </a:lnSpc>
            </a:pPr>
            <a:r>
              <a:rPr lang="en-IN" altLang="en-US" sz="2300" b="1" u="sng" dirty="0">
                <a:latin typeface="+mj-lt"/>
              </a:rPr>
              <a:t>Unidirectional light propagation. </a:t>
            </a:r>
            <a:r>
              <a:rPr lang="en-IN" altLang="en-US" sz="2300" dirty="0">
                <a:latin typeface="+mj-lt"/>
              </a:rPr>
              <a:t>Propagation of light is unidirectional. If we need </a:t>
            </a:r>
            <a:r>
              <a:rPr lang="en-IN" altLang="en-US" sz="2300" dirty="0">
                <a:solidFill>
                  <a:srgbClr val="FF0000"/>
                </a:solidFill>
                <a:latin typeface="+mj-lt"/>
              </a:rPr>
              <a:t>bidirectional communication, two </a:t>
            </a:r>
            <a:r>
              <a:rPr lang="en-IN" altLang="en-US" sz="2300" dirty="0" err="1">
                <a:solidFill>
                  <a:srgbClr val="FF0000"/>
                </a:solidFill>
                <a:latin typeface="+mj-lt"/>
              </a:rPr>
              <a:t>fibers</a:t>
            </a:r>
            <a:r>
              <a:rPr lang="en-IN" altLang="en-US" sz="2300" dirty="0">
                <a:solidFill>
                  <a:srgbClr val="FF0000"/>
                </a:solidFill>
                <a:latin typeface="+mj-lt"/>
              </a:rPr>
              <a:t> are needed.</a:t>
            </a:r>
          </a:p>
          <a:p>
            <a:pPr algn="just">
              <a:lnSpc>
                <a:spcPct val="150000"/>
              </a:lnSpc>
            </a:pPr>
            <a:r>
              <a:rPr lang="en-IN" altLang="en-US" sz="2300" b="1" u="sng" dirty="0">
                <a:latin typeface="+mj-lt"/>
              </a:rPr>
              <a:t>Cost</a:t>
            </a:r>
            <a:r>
              <a:rPr lang="en-IN" altLang="en-US" sz="2300" dirty="0">
                <a:latin typeface="+mj-lt"/>
              </a:rPr>
              <a:t>. The cable and the interfaces are relatively more expensive than those of other guided media. If the demand for bandwidth is not high, often the use of optical </a:t>
            </a:r>
            <a:r>
              <a:rPr lang="en-IN" altLang="en-US" sz="2300" dirty="0" err="1">
                <a:latin typeface="+mj-lt"/>
              </a:rPr>
              <a:t>fiber</a:t>
            </a:r>
            <a:r>
              <a:rPr lang="en-IN" altLang="en-US" sz="2300" dirty="0">
                <a:latin typeface="+mj-lt"/>
              </a:rPr>
              <a:t> cannot be justified.</a:t>
            </a:r>
          </a:p>
        </p:txBody>
      </p:sp>
      <p:sp>
        <p:nvSpPr>
          <p:cNvPr id="5325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3053A23-7095-4A39-BCD0-4C515CA1FE31}" type="slidenum">
              <a:rPr lang="en-US" altLang="en-US" sz="2000" smtClean="0">
                <a:solidFill>
                  <a:schemeClr val="bg2"/>
                </a:solidFill>
              </a:rPr>
              <a:pPr/>
              <a:t>202</a:t>
            </a:fld>
            <a:endParaRPr lang="en-US" altLang="en-US" sz="2000">
              <a:solidFill>
                <a:schemeClr val="bg2"/>
              </a:solidFill>
            </a:endParaRPr>
          </a:p>
        </p:txBody>
      </p:sp>
    </p:spTree>
    <p:extLst>
      <p:ext uri="{BB962C8B-B14F-4D97-AF65-F5344CB8AC3E}">
        <p14:creationId xmlns:p14="http://schemas.microsoft.com/office/powerpoint/2010/main" val="16262530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F7B3F0E-795C-419B-A000-737A8B615580}" type="slidenum">
              <a:rPr lang="en-US" altLang="en-US" sz="2000" smtClean="0">
                <a:solidFill>
                  <a:schemeClr val="bg2"/>
                </a:solidFill>
              </a:rPr>
              <a:pPr/>
              <a:t>203</a:t>
            </a:fld>
            <a:endParaRPr lang="en-US" altLang="en-US" sz="2000">
              <a:solidFill>
                <a:schemeClr val="bg2"/>
              </a:solidFill>
            </a:endParaRPr>
          </a:p>
        </p:txBody>
      </p:sp>
      <p:sp>
        <p:nvSpPr>
          <p:cNvPr id="858115" name="Text Box 3"/>
          <p:cNvSpPr txBox="1">
            <a:spLocks noChangeArrowheads="1"/>
          </p:cNvSpPr>
          <p:nvPr/>
        </p:nvSpPr>
        <p:spPr bwMode="auto">
          <a:xfrm>
            <a:off x="228600" y="406400"/>
            <a:ext cx="6401111" cy="584775"/>
          </a:xfrm>
          <a:prstGeom prst="rect">
            <a:avLst/>
          </a:prstGeom>
          <a:noFill/>
          <a:ln w="9525">
            <a:noFill/>
            <a:miter lim="800000"/>
            <a:headEnd/>
            <a:tailEnd/>
          </a:ln>
          <a:effectLst/>
        </p:spPr>
        <p:txBody>
          <a:bodyPr wrap="none">
            <a:spAutoFit/>
          </a:bodyPr>
          <a:lstStyle/>
          <a:p>
            <a:pPr>
              <a:defRPr/>
            </a:pPr>
            <a:r>
              <a:rPr lang="en-US" sz="3200" dirty="0">
                <a:effectLst>
                  <a:outerShdw blurRad="38100" dist="38100" dir="2700000" algn="tl">
                    <a:srgbClr val="C0C0C0"/>
                  </a:outerShdw>
                </a:effectLst>
                <a:latin typeface="+mj-lt"/>
              </a:rPr>
              <a:t>7-2   UNGUIDED MEDIA: WIRELESS</a:t>
            </a:r>
          </a:p>
        </p:txBody>
      </p:sp>
      <p:sp>
        <p:nvSpPr>
          <p:cNvPr id="54277"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sp>
        <p:nvSpPr>
          <p:cNvPr id="858117" name="Rectangle 5"/>
          <p:cNvSpPr>
            <a:spLocks noChangeArrowheads="1"/>
          </p:cNvSpPr>
          <p:nvPr/>
        </p:nvSpPr>
        <p:spPr bwMode="auto">
          <a:xfrm>
            <a:off x="304800" y="1385888"/>
            <a:ext cx="8229600" cy="1800225"/>
          </a:xfrm>
          <a:prstGeom prst="rect">
            <a:avLst/>
          </a:prstGeom>
          <a:noFill/>
          <a:ln w="9525">
            <a:noFill/>
            <a:miter lim="800000"/>
            <a:headEnd/>
            <a:tailEnd/>
          </a:ln>
          <a:effectLst/>
        </p:spPr>
        <p:txBody>
          <a:bodyPr anchor="ctr">
            <a:spAutoFit/>
          </a:bodyPr>
          <a:lstStyle/>
          <a:p>
            <a:pPr algn="just" eaLnBrk="1" hangingPunct="1">
              <a:defRPr/>
            </a:pPr>
            <a:r>
              <a:rPr lang="en-US" sz="2800" i="1">
                <a:effectLst>
                  <a:outerShdw blurRad="38100" dist="38100" dir="2700000" algn="tl">
                    <a:srgbClr val="C0C0C0"/>
                  </a:outerShdw>
                </a:effectLst>
                <a:latin typeface="Times New Roman" pitchFamily="-128" charset="0"/>
              </a:rPr>
              <a:t>Unguided media transport electromagnetic waves without using a physical conductor. This type of communication is often referred to as wireless communication.</a:t>
            </a:r>
          </a:p>
        </p:txBody>
      </p:sp>
      <p:sp>
        <p:nvSpPr>
          <p:cNvPr id="54279" name="Rectangle 9"/>
          <p:cNvSpPr>
            <a:spLocks noChangeArrowheads="1"/>
          </p:cNvSpPr>
          <p:nvPr/>
        </p:nvSpPr>
        <p:spPr bwMode="auto">
          <a:xfrm>
            <a:off x="152400" y="4679950"/>
            <a:ext cx="6705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buClr>
                <a:schemeClr val="tx1"/>
              </a:buClr>
              <a:buSzPct val="117000"/>
              <a:buFont typeface="Wingdings" pitchFamily="2" charset="2"/>
              <a:buNone/>
            </a:pPr>
            <a:r>
              <a:rPr lang="en-US" altLang="en-US" sz="2400">
                <a:solidFill>
                  <a:srgbClr val="0033CC"/>
                </a:solidFill>
                <a:latin typeface="Times New Roman" pitchFamily="18" charset="0"/>
              </a:rPr>
              <a:t>Radio Waves</a:t>
            </a:r>
          </a:p>
          <a:p>
            <a:pPr>
              <a:buClr>
                <a:schemeClr val="tx1"/>
              </a:buClr>
              <a:buSzPct val="117000"/>
              <a:buFont typeface="Wingdings" pitchFamily="2" charset="2"/>
              <a:buNone/>
            </a:pPr>
            <a:r>
              <a:rPr lang="en-US" altLang="en-US" sz="2400">
                <a:solidFill>
                  <a:srgbClr val="0033CC"/>
                </a:solidFill>
                <a:latin typeface="Times New Roman" pitchFamily="18" charset="0"/>
              </a:rPr>
              <a:t>Microwaves</a:t>
            </a:r>
          </a:p>
          <a:p>
            <a:pPr>
              <a:buClr>
                <a:schemeClr val="tx1"/>
              </a:buClr>
              <a:buSzPct val="117000"/>
              <a:buFont typeface="Wingdings" pitchFamily="2" charset="2"/>
              <a:buNone/>
            </a:pPr>
            <a:r>
              <a:rPr lang="fr-FR" altLang="en-US" sz="2400">
                <a:solidFill>
                  <a:srgbClr val="0033CC"/>
                </a:solidFill>
                <a:latin typeface="Times New Roman" pitchFamily="18" charset="0"/>
              </a:rPr>
              <a:t>Infrared</a:t>
            </a:r>
            <a:endParaRPr lang="en-US" altLang="en-US" sz="2400">
              <a:solidFill>
                <a:srgbClr val="0033CC"/>
              </a:solidFill>
              <a:latin typeface="Times New Roman" pitchFamily="18" charset="0"/>
            </a:endParaRPr>
          </a:p>
        </p:txBody>
      </p:sp>
      <p:sp>
        <p:nvSpPr>
          <p:cNvPr id="858122" name="Text Box 10"/>
          <p:cNvSpPr txBox="1">
            <a:spLocks noChangeArrowheads="1"/>
          </p:cNvSpPr>
          <p:nvPr/>
        </p:nvSpPr>
        <p:spPr bwMode="auto">
          <a:xfrm>
            <a:off x="163513" y="4203700"/>
            <a:ext cx="4867275" cy="519113"/>
          </a:xfrm>
          <a:prstGeom prst="rect">
            <a:avLst/>
          </a:prstGeom>
          <a:noFill/>
          <a:ln w="76200" algn="ctr">
            <a:noFill/>
            <a:miter lim="800000"/>
            <a:headEnd/>
            <a:tailEnd/>
          </a:ln>
          <a:effectLst/>
        </p:spPr>
        <p:txBody>
          <a:bodyPr wrap="none">
            <a:spAutoFit/>
          </a:bodyPr>
          <a:lstStyle/>
          <a:p>
            <a:pPr algn="ctr">
              <a:defRPr/>
            </a:pPr>
            <a:r>
              <a:rPr lang="en-US" sz="2800" i="1" u="sng">
                <a:solidFill>
                  <a:schemeClr val="hlink"/>
                </a:solidFill>
                <a:effectLst>
                  <a:outerShdw blurRad="38100" dist="38100" dir="2700000" algn="tl">
                    <a:srgbClr val="C0C0C0"/>
                  </a:outerShdw>
                </a:effectLst>
                <a:latin typeface="Times New Roman" pitchFamily="-128" charset="0"/>
              </a:rPr>
              <a:t>Topics discussed in this section:</a:t>
            </a:r>
          </a:p>
        </p:txBody>
      </p:sp>
    </p:spTree>
    <p:extLst>
      <p:ext uri="{BB962C8B-B14F-4D97-AF65-F5344CB8AC3E}">
        <p14:creationId xmlns:p14="http://schemas.microsoft.com/office/powerpoint/2010/main" val="11475814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0B8354A6-FD4D-489E-9312-E25CD7467EFB}" type="slidenum">
              <a:rPr lang="en-US" altLang="en-US" sz="2000" smtClean="0">
                <a:solidFill>
                  <a:schemeClr val="bg2"/>
                </a:solidFill>
              </a:rPr>
              <a:pPr/>
              <a:t>204</a:t>
            </a:fld>
            <a:endParaRPr lang="en-US" altLang="en-US" sz="2000">
              <a:solidFill>
                <a:schemeClr val="bg2"/>
              </a:solidFill>
            </a:endParaRPr>
          </a:p>
        </p:txBody>
      </p:sp>
      <p:sp>
        <p:nvSpPr>
          <p:cNvPr id="5529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30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301" name="Text Box 4"/>
          <p:cNvSpPr txBox="1">
            <a:spLocks noChangeArrowheads="1"/>
          </p:cNvSpPr>
          <p:nvPr/>
        </p:nvSpPr>
        <p:spPr bwMode="auto">
          <a:xfrm>
            <a:off x="304800" y="762000"/>
            <a:ext cx="752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7.17  </a:t>
            </a:r>
            <a:r>
              <a:rPr lang="en-US" altLang="en-US" sz="2000" i="1">
                <a:latin typeface="Times New Roman" pitchFamily="18" charset="0"/>
              </a:rPr>
              <a:t>Electromagnetic spectrum for wireless communication</a:t>
            </a:r>
          </a:p>
        </p:txBody>
      </p:sp>
      <p:sp>
        <p:nvSpPr>
          <p:cNvPr id="5530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53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2590800"/>
            <a:ext cx="84010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5583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37C3A0F-F9AE-497E-B236-818CAE8B44B3}" type="slidenum">
              <a:rPr lang="en-US" altLang="en-US" sz="2000" smtClean="0">
                <a:solidFill>
                  <a:schemeClr val="bg2"/>
                </a:solidFill>
              </a:rPr>
              <a:pPr/>
              <a:t>205</a:t>
            </a:fld>
            <a:endParaRPr lang="en-US" altLang="en-US" sz="2000">
              <a:solidFill>
                <a:schemeClr val="bg2"/>
              </a:solidFill>
            </a:endParaRPr>
          </a:p>
        </p:txBody>
      </p:sp>
      <p:sp>
        <p:nvSpPr>
          <p:cNvPr id="5632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5" name="Text Box 4"/>
          <p:cNvSpPr txBox="1">
            <a:spLocks noChangeArrowheads="1"/>
          </p:cNvSpPr>
          <p:nvPr/>
        </p:nvSpPr>
        <p:spPr bwMode="auto">
          <a:xfrm>
            <a:off x="304800" y="762000"/>
            <a:ext cx="4046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7.18  </a:t>
            </a:r>
            <a:r>
              <a:rPr lang="en-US" altLang="en-US" sz="2000" i="1">
                <a:latin typeface="Times New Roman" pitchFamily="18" charset="0"/>
              </a:rPr>
              <a:t>Propagation methods</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63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917700"/>
            <a:ext cx="8501062"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Box 7"/>
          <p:cNvSpPr txBox="1">
            <a:spLocks noChangeArrowheads="1"/>
          </p:cNvSpPr>
          <p:nvPr/>
        </p:nvSpPr>
        <p:spPr bwMode="auto">
          <a:xfrm>
            <a:off x="428625" y="5643563"/>
            <a:ext cx="861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IN" altLang="en-US" sz="1800" b="0"/>
              <a:t>Unguided signals can travel from the source to destination in several ways: ground</a:t>
            </a:r>
          </a:p>
          <a:p>
            <a:r>
              <a:rPr lang="en-IN" altLang="en-US" sz="1800" b="0"/>
              <a:t>propagation, sky propagation, and line-of-sight propagation</a:t>
            </a:r>
          </a:p>
        </p:txBody>
      </p:sp>
    </p:spTree>
    <p:extLst>
      <p:ext uri="{BB962C8B-B14F-4D97-AF65-F5344CB8AC3E}">
        <p14:creationId xmlns:p14="http://schemas.microsoft.com/office/powerpoint/2010/main" val="28290567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3"/>
          <p:cNvSpPr>
            <a:spLocks noGrp="1"/>
          </p:cNvSpPr>
          <p:nvPr>
            <p:ph idx="1"/>
          </p:nvPr>
        </p:nvSpPr>
        <p:spPr bwMode="auto">
          <a:xfrm>
            <a:off x="304800" y="762000"/>
            <a:ext cx="8229600" cy="562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In ground propagation, radio waves travel through the </a:t>
            </a:r>
            <a:r>
              <a:rPr lang="en-IN" altLang="en-US" sz="1800" dirty="0">
                <a:solidFill>
                  <a:srgbClr val="FF0000"/>
                </a:solidFill>
                <a:latin typeface="+mj-lt"/>
              </a:rPr>
              <a:t>lowest portion of the atmosphere</a:t>
            </a:r>
            <a:r>
              <a:rPr lang="en-IN" altLang="en-US" sz="1800" dirty="0">
                <a:latin typeface="+mj-lt"/>
              </a:rPr>
              <a:t>, hugging the earth. These low-frequency signals </a:t>
            </a:r>
            <a:r>
              <a:rPr lang="en-IN" altLang="en-US" sz="1800" dirty="0">
                <a:solidFill>
                  <a:srgbClr val="FF0000"/>
                </a:solidFill>
                <a:latin typeface="+mj-lt"/>
              </a:rPr>
              <a:t>emanate in all directions </a:t>
            </a:r>
            <a:r>
              <a:rPr lang="en-IN" altLang="en-US" sz="1800" dirty="0">
                <a:latin typeface="+mj-lt"/>
              </a:rPr>
              <a:t>from the transmitting antenna and follow the curvature of the planet. Distance depends on the amount of power in the signal: </a:t>
            </a:r>
            <a:r>
              <a:rPr lang="en-IN" altLang="en-US" sz="1800" dirty="0">
                <a:solidFill>
                  <a:srgbClr val="FF0000"/>
                </a:solidFill>
                <a:latin typeface="+mj-lt"/>
              </a:rPr>
              <a:t>The greater the power, the greater the distance. </a:t>
            </a:r>
          </a:p>
          <a:p>
            <a:pPr algn="just">
              <a:lnSpc>
                <a:spcPct val="150000"/>
              </a:lnSpc>
            </a:pPr>
            <a:r>
              <a:rPr lang="en-IN" altLang="en-US" sz="1800" dirty="0">
                <a:latin typeface="+mj-lt"/>
              </a:rPr>
              <a:t>In sky propagation, </a:t>
            </a:r>
            <a:r>
              <a:rPr lang="en-IN" altLang="en-US" sz="1800" dirty="0">
                <a:solidFill>
                  <a:srgbClr val="FF0000"/>
                </a:solidFill>
                <a:latin typeface="+mj-lt"/>
              </a:rPr>
              <a:t>higher-frequency radio waves radiate upward into the ionosphere </a:t>
            </a:r>
            <a:r>
              <a:rPr lang="en-IN" altLang="en-US" sz="1800" dirty="0">
                <a:latin typeface="+mj-lt"/>
              </a:rPr>
              <a:t>(the layer of atmosphere where particles exist as ions) where they are reflected back to earth. This type of transmission allows for greater distances with lower output power.</a:t>
            </a:r>
          </a:p>
          <a:p>
            <a:pPr algn="just">
              <a:lnSpc>
                <a:spcPct val="150000"/>
              </a:lnSpc>
            </a:pPr>
            <a:r>
              <a:rPr lang="en-IN" altLang="en-US" sz="1800" dirty="0">
                <a:latin typeface="+mj-lt"/>
              </a:rPr>
              <a:t>In line-or-sight propagation, </a:t>
            </a:r>
            <a:r>
              <a:rPr lang="en-IN" altLang="en-US" sz="1800" dirty="0">
                <a:solidFill>
                  <a:srgbClr val="FF0000"/>
                </a:solidFill>
                <a:latin typeface="+mj-lt"/>
              </a:rPr>
              <a:t>very high-frequency signals are transmitted in straight lines directly from antenna to antenna. </a:t>
            </a:r>
            <a:r>
              <a:rPr lang="en-IN" altLang="en-US" sz="1800" dirty="0">
                <a:latin typeface="+mj-lt"/>
              </a:rPr>
              <a:t>Antennas must be </a:t>
            </a:r>
            <a:r>
              <a:rPr lang="en-IN" altLang="en-US" sz="1800" dirty="0">
                <a:solidFill>
                  <a:srgbClr val="FF0000"/>
                </a:solidFill>
                <a:latin typeface="+mj-lt"/>
              </a:rPr>
              <a:t>directional, facing each other, and either tall enough or close enough together </a:t>
            </a:r>
            <a:r>
              <a:rPr lang="en-IN" altLang="en-US" sz="1800" dirty="0">
                <a:latin typeface="+mj-lt"/>
              </a:rPr>
              <a:t>not to be affected by the curvature of the earth. Line-of-sight propagation is tricky because radio transmissions cannot be completely focused.</a:t>
            </a:r>
          </a:p>
        </p:txBody>
      </p:sp>
      <p:sp>
        <p:nvSpPr>
          <p:cNvPr id="5734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DA87E66-9643-43CD-B867-48B947C6DCFA}" type="slidenum">
              <a:rPr lang="en-US" altLang="en-US" sz="2000" smtClean="0">
                <a:solidFill>
                  <a:schemeClr val="bg2"/>
                </a:solidFill>
              </a:rPr>
              <a:pPr/>
              <a:t>206</a:t>
            </a:fld>
            <a:r>
              <a:rPr lang="en-US" altLang="en-US" sz="2000">
                <a:solidFill>
                  <a:schemeClr val="bg2"/>
                </a:solidFill>
              </a:rPr>
              <a:t> </a:t>
            </a:r>
          </a:p>
        </p:txBody>
      </p:sp>
    </p:spTree>
    <p:extLst>
      <p:ext uri="{BB962C8B-B14F-4D97-AF65-F5344CB8AC3E}">
        <p14:creationId xmlns:p14="http://schemas.microsoft.com/office/powerpoint/2010/main" val="39807662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85797C9-C294-45A1-A9B2-8C60AA380397}" type="slidenum">
              <a:rPr lang="en-US" altLang="en-US" sz="2000" smtClean="0">
                <a:solidFill>
                  <a:schemeClr val="bg2"/>
                </a:solidFill>
              </a:rPr>
              <a:pPr/>
              <a:t>207</a:t>
            </a:fld>
            <a:endParaRPr lang="en-US" altLang="en-US" sz="2000">
              <a:solidFill>
                <a:schemeClr val="bg2"/>
              </a:solidFill>
            </a:endParaRPr>
          </a:p>
        </p:txBody>
      </p:sp>
      <p:sp>
        <p:nvSpPr>
          <p:cNvPr id="58371" name="TextBox 2"/>
          <p:cNvSpPr txBox="1">
            <a:spLocks noChangeArrowheads="1"/>
          </p:cNvSpPr>
          <p:nvPr/>
        </p:nvSpPr>
        <p:spPr bwMode="auto">
          <a:xfrm>
            <a:off x="285750" y="1785938"/>
            <a:ext cx="84296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50000"/>
              </a:lnSpc>
              <a:buFont typeface="Wingdings" pitchFamily="2" charset="2"/>
              <a:buChar char="q"/>
            </a:pPr>
            <a:r>
              <a:rPr lang="en-IN" altLang="en-US" sz="2200" b="0" dirty="0">
                <a:latin typeface="+mj-lt"/>
              </a:rPr>
              <a:t>The section of the electromagnetic spectrum defined as radio waves and microwaves is divided into eight ranges, called </a:t>
            </a:r>
            <a:r>
              <a:rPr lang="en-IN" altLang="en-US" sz="2200" b="0" u="sng" dirty="0">
                <a:solidFill>
                  <a:srgbClr val="FF0000"/>
                </a:solidFill>
                <a:latin typeface="+mj-lt"/>
              </a:rPr>
              <a:t>BANDS</a:t>
            </a:r>
            <a:r>
              <a:rPr lang="en-IN" altLang="en-US" sz="2200" b="0" dirty="0">
                <a:latin typeface="+mj-lt"/>
              </a:rPr>
              <a:t>, each regulated by government authorities.</a:t>
            </a:r>
          </a:p>
          <a:p>
            <a:pPr algn="just">
              <a:lnSpc>
                <a:spcPct val="150000"/>
              </a:lnSpc>
              <a:buFont typeface="Wingdings" pitchFamily="2" charset="2"/>
              <a:buChar char="q"/>
            </a:pPr>
            <a:r>
              <a:rPr lang="en-IN" altLang="en-US" sz="2200" b="0" dirty="0">
                <a:latin typeface="+mj-lt"/>
              </a:rPr>
              <a:t>These bands are rated from very low frequency (VLF) to extremely </a:t>
            </a:r>
            <a:r>
              <a:rPr lang="en-IN" altLang="en-US" sz="2200" b="0" dirty="0" err="1">
                <a:latin typeface="+mj-lt"/>
              </a:rPr>
              <a:t>highfrequency</a:t>
            </a:r>
            <a:r>
              <a:rPr lang="en-IN" altLang="en-US" sz="2200" b="0" dirty="0">
                <a:latin typeface="+mj-lt"/>
              </a:rPr>
              <a:t> (EHF).</a:t>
            </a:r>
          </a:p>
        </p:txBody>
      </p:sp>
    </p:spTree>
    <p:extLst>
      <p:ext uri="{BB962C8B-B14F-4D97-AF65-F5344CB8AC3E}">
        <p14:creationId xmlns:p14="http://schemas.microsoft.com/office/powerpoint/2010/main" val="3376580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22EC588-6AFF-4228-8A01-FAB9D4EF2BE3}" type="slidenum">
              <a:rPr lang="en-US" altLang="en-US" sz="2000" smtClean="0">
                <a:solidFill>
                  <a:schemeClr val="bg2"/>
                </a:solidFill>
              </a:rPr>
              <a:pPr/>
              <a:t>208</a:t>
            </a:fld>
            <a:endParaRPr lang="en-US" altLang="en-US" sz="2000">
              <a:solidFill>
                <a:schemeClr val="bg2"/>
              </a:solidFill>
            </a:endParaRPr>
          </a:p>
        </p:txBody>
      </p:sp>
      <p:sp>
        <p:nvSpPr>
          <p:cNvPr id="59395" name="Text Box 2"/>
          <p:cNvSpPr txBox="1">
            <a:spLocks noChangeArrowheads="1"/>
          </p:cNvSpPr>
          <p:nvPr/>
        </p:nvSpPr>
        <p:spPr bwMode="auto">
          <a:xfrm>
            <a:off x="795338" y="668338"/>
            <a:ext cx="2201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7.4  </a:t>
            </a:r>
            <a:r>
              <a:rPr lang="en-US" altLang="en-US" sz="2000" i="1">
                <a:latin typeface="Times New Roman" pitchFamily="18" charset="0"/>
              </a:rPr>
              <a:t>Bands</a:t>
            </a: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1738"/>
            <a:ext cx="7797800"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8899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810F812-5918-4E46-A439-E252B8549F50}" type="slidenum">
              <a:rPr lang="en-US" altLang="en-US" sz="2000" smtClean="0">
                <a:solidFill>
                  <a:schemeClr val="bg2"/>
                </a:solidFill>
              </a:rPr>
              <a:pPr/>
              <a:t>209</a:t>
            </a:fld>
            <a:endParaRPr lang="en-US" altLang="en-US" sz="2000">
              <a:solidFill>
                <a:schemeClr val="bg2"/>
              </a:solidFill>
            </a:endParaRPr>
          </a:p>
        </p:txBody>
      </p:sp>
      <p:sp>
        <p:nvSpPr>
          <p:cNvPr id="6041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42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421" name="Text Box 4"/>
          <p:cNvSpPr txBox="1">
            <a:spLocks noChangeArrowheads="1"/>
          </p:cNvSpPr>
          <p:nvPr/>
        </p:nvSpPr>
        <p:spPr bwMode="auto">
          <a:xfrm>
            <a:off x="304800" y="762000"/>
            <a:ext cx="478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7.19  </a:t>
            </a:r>
            <a:r>
              <a:rPr lang="en-US" altLang="en-US" sz="2000" i="1">
                <a:latin typeface="Times New Roman" pitchFamily="18" charset="0"/>
              </a:rPr>
              <a:t>Wireless transmission waves</a:t>
            </a:r>
          </a:p>
        </p:txBody>
      </p:sp>
      <p:sp>
        <p:nvSpPr>
          <p:cNvPr id="6042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604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43113"/>
            <a:ext cx="8239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483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165ABAC4-686F-4B35-A746-8BE7FF38A5EE}" type="slidenum">
              <a:rPr lang="en-US" altLang="en-US"/>
              <a:pPr algn="l"/>
              <a:t>21</a:t>
            </a:fld>
            <a:endParaRPr lang="en-US" altLang="en-US"/>
          </a:p>
        </p:txBody>
      </p:sp>
      <p:sp>
        <p:nvSpPr>
          <p:cNvPr id="38915" name="Line 2"/>
          <p:cNvSpPr>
            <a:spLocks noChangeShapeType="1"/>
          </p:cNvSpPr>
          <p:nvPr/>
        </p:nvSpPr>
        <p:spPr bwMode="auto">
          <a:xfrm>
            <a:off x="152400" y="762000"/>
            <a:ext cx="8763000" cy="0"/>
          </a:xfrm>
          <a:prstGeom prst="line">
            <a:avLst/>
          </a:prstGeom>
          <a:noFill/>
          <a:ln w="76200">
            <a:solidFill>
              <a:schemeClr val="hlink"/>
            </a:solidFill>
            <a:round/>
            <a:headEnd/>
            <a:tailEnd/>
          </a:ln>
        </p:spPr>
        <p:txBody>
          <a:bodyPr/>
          <a:lstStyle/>
          <a:p>
            <a:endParaRPr lang="en-US"/>
          </a:p>
        </p:txBody>
      </p:sp>
      <p:sp>
        <p:nvSpPr>
          <p:cNvPr id="3891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38917" name="Text Box 4"/>
          <p:cNvSpPr txBox="1">
            <a:spLocks noChangeArrowheads="1"/>
          </p:cNvSpPr>
          <p:nvPr/>
        </p:nvSpPr>
        <p:spPr bwMode="auto">
          <a:xfrm>
            <a:off x="304800" y="762000"/>
            <a:ext cx="3332163" cy="461963"/>
          </a:xfrm>
          <a:prstGeom prst="rect">
            <a:avLst/>
          </a:prstGeom>
          <a:noFill/>
          <a:ln w="9525">
            <a:noFill/>
            <a:miter lim="800000"/>
            <a:headEnd/>
            <a:tailEnd/>
          </a:ln>
        </p:spPr>
        <p:txBody>
          <a:bodyPr wrap="none">
            <a:spAutoFit/>
          </a:bodyPr>
          <a:lstStyle/>
          <a:p>
            <a:pPr eaLnBrk="1" hangingPunct="1"/>
            <a:r>
              <a:rPr lang="en-US" altLang="en-US" sz="2400" b="1">
                <a:solidFill>
                  <a:schemeClr val="folHlink"/>
                </a:solidFill>
                <a:latin typeface="+mj-lt"/>
              </a:rPr>
              <a:t>Figure </a:t>
            </a:r>
            <a:r>
              <a:rPr lang="en-US" altLang="en-US" b="1" i="1">
                <a:latin typeface="+mj-lt"/>
              </a:rPr>
              <a:t>Line coding schemes</a:t>
            </a:r>
          </a:p>
        </p:txBody>
      </p:sp>
      <p:sp>
        <p:nvSpPr>
          <p:cNvPr id="3891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8919" name="Picture 6"/>
          <p:cNvPicPr>
            <a:picLocks noChangeAspect="1" noChangeArrowheads="1"/>
          </p:cNvPicPr>
          <p:nvPr/>
        </p:nvPicPr>
        <p:blipFill>
          <a:blip r:embed="rId3"/>
          <a:srcRect/>
          <a:stretch>
            <a:fillRect/>
          </a:stretch>
        </p:blipFill>
        <p:spPr bwMode="auto">
          <a:xfrm>
            <a:off x="152400" y="1981200"/>
            <a:ext cx="8850027" cy="3908425"/>
          </a:xfrm>
          <a:prstGeom prst="rect">
            <a:avLst/>
          </a:prstGeom>
          <a:noFill/>
          <a:ln w="9525">
            <a:noFill/>
            <a:miter lim="800000"/>
            <a:headEnd/>
            <a:tailEnd/>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Radio Vs Micro Waves</a:t>
            </a:r>
          </a:p>
        </p:txBody>
      </p:sp>
      <p:sp>
        <p:nvSpPr>
          <p:cNvPr id="61443" name="Content Placeholder 3"/>
          <p:cNvSpPr>
            <a:spLocks noGrp="1"/>
          </p:cNvSpPr>
          <p:nvPr>
            <p:ph idx="1"/>
          </p:nvPr>
        </p:nvSpPr>
        <p:spPr bwMode="auto">
          <a:xfrm>
            <a:off x="457200" y="1143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Electromagnetic waves ranging in frequencies between </a:t>
            </a:r>
            <a:r>
              <a:rPr lang="en-IN" altLang="en-US" sz="2000" u="sng" dirty="0">
                <a:latin typeface="+mj-lt"/>
              </a:rPr>
              <a:t>3 kHz and 1 GHz </a:t>
            </a:r>
            <a:r>
              <a:rPr lang="en-IN" altLang="en-US" sz="2000" dirty="0">
                <a:latin typeface="+mj-lt"/>
              </a:rPr>
              <a:t>are normally called </a:t>
            </a:r>
            <a:r>
              <a:rPr lang="en-IN" altLang="en-US" sz="2000" u="sng" dirty="0">
                <a:latin typeface="+mj-lt"/>
              </a:rPr>
              <a:t>radio waves</a:t>
            </a:r>
            <a:r>
              <a:rPr lang="en-IN" altLang="en-US" sz="2000" dirty="0">
                <a:latin typeface="+mj-lt"/>
              </a:rPr>
              <a:t>;</a:t>
            </a:r>
          </a:p>
          <a:p>
            <a:pPr algn="just">
              <a:lnSpc>
                <a:spcPct val="150000"/>
              </a:lnSpc>
            </a:pPr>
            <a:r>
              <a:rPr lang="en-IN" altLang="en-US" sz="2000" dirty="0">
                <a:latin typeface="+mj-lt"/>
              </a:rPr>
              <a:t>Waves ranging in frequencies between </a:t>
            </a:r>
            <a:r>
              <a:rPr lang="en-IN" altLang="en-US" sz="2000" u="sng" dirty="0">
                <a:latin typeface="+mj-lt"/>
              </a:rPr>
              <a:t>1 and 300 GHz </a:t>
            </a:r>
            <a:r>
              <a:rPr lang="en-IN" altLang="en-US" sz="2000" dirty="0">
                <a:latin typeface="+mj-lt"/>
              </a:rPr>
              <a:t>are called </a:t>
            </a:r>
            <a:r>
              <a:rPr lang="en-IN" altLang="en-US" sz="2000" u="sng" dirty="0">
                <a:latin typeface="+mj-lt"/>
              </a:rPr>
              <a:t>microwaves</a:t>
            </a:r>
            <a:r>
              <a:rPr lang="en-IN" altLang="en-US" sz="2000" dirty="0">
                <a:latin typeface="+mj-lt"/>
              </a:rPr>
              <a:t>.</a:t>
            </a:r>
          </a:p>
          <a:p>
            <a:pPr algn="just">
              <a:lnSpc>
                <a:spcPct val="150000"/>
              </a:lnSpc>
            </a:pPr>
            <a:r>
              <a:rPr lang="en-IN" altLang="en-US" sz="2000" dirty="0">
                <a:latin typeface="+mj-lt"/>
              </a:rPr>
              <a:t>However, the </a:t>
            </a:r>
            <a:r>
              <a:rPr lang="en-IN" altLang="en-US" sz="2000" dirty="0" err="1">
                <a:latin typeface="+mj-lt"/>
              </a:rPr>
              <a:t>behavior</a:t>
            </a:r>
            <a:r>
              <a:rPr lang="en-IN" altLang="en-US" sz="2000" dirty="0">
                <a:latin typeface="+mj-lt"/>
              </a:rPr>
              <a:t> of the waves, rather than the frequencies, is a better criterion for classification.</a:t>
            </a:r>
          </a:p>
        </p:txBody>
      </p:sp>
      <p:sp>
        <p:nvSpPr>
          <p:cNvPr id="6144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9F7752C-AC4E-42CF-A5B0-4B7BE644D485}" type="slidenum">
              <a:rPr lang="en-US" altLang="en-US" sz="2000" smtClean="0">
                <a:solidFill>
                  <a:schemeClr val="bg2"/>
                </a:solidFill>
              </a:rPr>
              <a:pPr/>
              <a:t>210</a:t>
            </a:fld>
            <a:endParaRPr lang="en-US" altLang="en-US" sz="2000">
              <a:solidFill>
                <a:schemeClr val="bg2"/>
              </a:solidFill>
            </a:endParaRPr>
          </a:p>
        </p:txBody>
      </p:sp>
      <p:sp>
        <p:nvSpPr>
          <p:cNvPr id="5" name="Line 1033"/>
          <p:cNvSpPr>
            <a:spLocks noChangeShapeType="1"/>
          </p:cNvSpPr>
          <p:nvPr/>
        </p:nvSpPr>
        <p:spPr bwMode="auto">
          <a:xfrm>
            <a:off x="457200" y="48768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 name="Line 1034"/>
          <p:cNvSpPr>
            <a:spLocks noChangeShapeType="1"/>
          </p:cNvSpPr>
          <p:nvPr/>
        </p:nvSpPr>
        <p:spPr bwMode="auto">
          <a:xfrm>
            <a:off x="458788" y="66294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Rectangle 1035"/>
          <p:cNvSpPr>
            <a:spLocks noChangeArrowheads="1"/>
          </p:cNvSpPr>
          <p:nvPr/>
        </p:nvSpPr>
        <p:spPr bwMode="auto">
          <a:xfrm>
            <a:off x="495300" y="4981575"/>
            <a:ext cx="8077200" cy="1323439"/>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r>
              <a:rPr lang="en-US" altLang="en-US" sz="2000" dirty="0">
                <a:latin typeface="+mj-lt"/>
              </a:rPr>
              <a:t>Radio waves are used for multicast communications, such as radio and television, and paging systems. They can penetrate through walls.</a:t>
            </a:r>
          </a:p>
          <a:p>
            <a:pPr algn="ctr"/>
            <a:r>
              <a:rPr lang="en-US" altLang="en-US" sz="2000" dirty="0">
                <a:latin typeface="+mj-lt"/>
              </a:rPr>
              <a:t>Highly regulated. Use </a:t>
            </a:r>
            <a:r>
              <a:rPr lang="en-US" altLang="en-US" sz="2000" dirty="0" err="1">
                <a:latin typeface="+mj-lt"/>
              </a:rPr>
              <a:t>omni</a:t>
            </a:r>
            <a:r>
              <a:rPr lang="en-US" altLang="en-US" sz="2000" dirty="0">
                <a:latin typeface="+mj-lt"/>
              </a:rPr>
              <a:t> directional antennas</a:t>
            </a:r>
          </a:p>
        </p:txBody>
      </p:sp>
      <p:grpSp>
        <p:nvGrpSpPr>
          <p:cNvPr id="8" name="Group 1036"/>
          <p:cNvGrpSpPr>
            <a:grpSpLocks/>
          </p:cNvGrpSpPr>
          <p:nvPr/>
        </p:nvGrpSpPr>
        <p:grpSpPr bwMode="auto">
          <a:xfrm>
            <a:off x="457200" y="4233863"/>
            <a:ext cx="1143000" cy="566737"/>
            <a:chOff x="1200" y="1248"/>
            <a:chExt cx="720" cy="357"/>
          </a:xfrm>
        </p:grpSpPr>
        <p:pic>
          <p:nvPicPr>
            <p:cNvPr id="9" name="Picture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38"/>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dirty="0">
                  <a:solidFill>
                    <a:schemeClr val="hlink"/>
                  </a:solidFill>
                  <a:latin typeface="Times New Roman" pitchFamily="18" charset="0"/>
                </a:rPr>
                <a:t>Note</a:t>
              </a:r>
            </a:p>
          </p:txBody>
        </p:sp>
      </p:grpSp>
    </p:spTree>
    <p:extLst>
      <p:ext uri="{BB962C8B-B14F-4D97-AF65-F5344CB8AC3E}">
        <p14:creationId xmlns:p14="http://schemas.microsoft.com/office/powerpoint/2010/main" val="12084639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br>
              <a:rPr lang="en-IN" altLang="en-US" sz="3200"/>
            </a:br>
            <a:r>
              <a:rPr lang="en-IN" altLang="en-US" sz="3200"/>
              <a:t>RADIO WAVES</a:t>
            </a:r>
          </a:p>
        </p:txBody>
      </p:sp>
      <p:sp>
        <p:nvSpPr>
          <p:cNvPr id="63491" name="Content Placeholder 5"/>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Radio waves, for the most part, are </a:t>
            </a:r>
            <a:r>
              <a:rPr lang="en-IN" altLang="en-US" sz="1800" b="1" dirty="0">
                <a:latin typeface="+mj-lt"/>
              </a:rPr>
              <a:t>omnidirectional. </a:t>
            </a:r>
          </a:p>
          <a:p>
            <a:pPr algn="just">
              <a:lnSpc>
                <a:spcPct val="150000"/>
              </a:lnSpc>
            </a:pPr>
            <a:r>
              <a:rPr lang="en-IN" altLang="en-US" sz="1800" dirty="0">
                <a:latin typeface="+mj-lt"/>
              </a:rPr>
              <a:t>When an antenna transmits radio waves, they are propagated in all directions. </a:t>
            </a:r>
          </a:p>
          <a:p>
            <a:pPr algn="just">
              <a:lnSpc>
                <a:spcPct val="150000"/>
              </a:lnSpc>
            </a:pPr>
            <a:r>
              <a:rPr lang="en-IN" altLang="en-US" sz="1800" dirty="0">
                <a:latin typeface="+mj-lt"/>
              </a:rPr>
              <a:t>This means that the</a:t>
            </a:r>
            <a:r>
              <a:rPr lang="en-IN" altLang="en-US" sz="1800" dirty="0">
                <a:solidFill>
                  <a:srgbClr val="FF0000"/>
                </a:solidFill>
                <a:latin typeface="+mj-lt"/>
              </a:rPr>
              <a:t> sending and  receiving antennas do not have to be aligned.</a:t>
            </a:r>
            <a:r>
              <a:rPr lang="en-IN" altLang="en-US" sz="1800" dirty="0">
                <a:latin typeface="+mj-lt"/>
              </a:rPr>
              <a:t> </a:t>
            </a:r>
          </a:p>
          <a:p>
            <a:pPr algn="just">
              <a:lnSpc>
                <a:spcPct val="150000"/>
              </a:lnSpc>
            </a:pPr>
            <a:r>
              <a:rPr lang="en-IN" altLang="en-US" sz="1800" dirty="0">
                <a:latin typeface="+mj-lt"/>
              </a:rPr>
              <a:t>A sending antenna sends waves that can be received by any receiving antenna.</a:t>
            </a:r>
          </a:p>
          <a:p>
            <a:pPr marL="0" indent="0" algn="just">
              <a:lnSpc>
                <a:spcPct val="150000"/>
              </a:lnSpc>
              <a:buNone/>
            </a:pPr>
            <a:r>
              <a:rPr lang="en-IN" altLang="en-US" sz="1800" b="1" u="sng" dirty="0">
                <a:latin typeface="+mj-lt"/>
              </a:rPr>
              <a:t>Disadvantage:</a:t>
            </a:r>
          </a:p>
          <a:p>
            <a:pPr algn="just">
              <a:lnSpc>
                <a:spcPct val="150000"/>
              </a:lnSpc>
              <a:buFont typeface="Wingdings" pitchFamily="2" charset="2"/>
              <a:buNone/>
            </a:pPr>
            <a:r>
              <a:rPr lang="en-IN" altLang="en-US" sz="1800" dirty="0">
                <a:latin typeface="+mj-lt"/>
              </a:rPr>
              <a:t>		The radio waves transmitted by one antenna are susceptible to interference by another antenna that may send signals using the same frequency or band.</a:t>
            </a:r>
          </a:p>
          <a:p>
            <a:pPr algn="just">
              <a:lnSpc>
                <a:spcPct val="150000"/>
              </a:lnSpc>
            </a:pPr>
            <a:endParaRPr lang="en-IN" altLang="en-US" sz="1800" dirty="0">
              <a:latin typeface="+mj-lt"/>
            </a:endParaRPr>
          </a:p>
        </p:txBody>
      </p:sp>
      <p:sp>
        <p:nvSpPr>
          <p:cNvPr id="634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C883473-E69F-4D9A-96E9-70DD619D33A2}" type="slidenum">
              <a:rPr lang="en-US" altLang="en-US" sz="2000" smtClean="0">
                <a:solidFill>
                  <a:schemeClr val="bg2"/>
                </a:solidFill>
              </a:rPr>
              <a:pPr/>
              <a:t>211</a:t>
            </a:fld>
            <a:endParaRPr lang="en-US" altLang="en-US" sz="2000">
              <a:solidFill>
                <a:schemeClr val="bg2"/>
              </a:solidFill>
            </a:endParaRPr>
          </a:p>
        </p:txBody>
      </p:sp>
    </p:spTree>
    <p:extLst>
      <p:ext uri="{BB962C8B-B14F-4D97-AF65-F5344CB8AC3E}">
        <p14:creationId xmlns:p14="http://schemas.microsoft.com/office/powerpoint/2010/main" val="8513445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bwMode="auto">
          <a:xfrm>
            <a:off x="457200" y="714375"/>
            <a:ext cx="8229600" cy="541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600" b="1" dirty="0">
                <a:latin typeface="+mj-lt"/>
              </a:rPr>
              <a:t>Radio waves, particularly those waves that propagate in the sky mode, can travel long distances.</a:t>
            </a:r>
          </a:p>
          <a:p>
            <a:pPr algn="just">
              <a:lnSpc>
                <a:spcPct val="150000"/>
              </a:lnSpc>
            </a:pPr>
            <a:r>
              <a:rPr lang="en-IN" altLang="en-US" sz="1600" b="1" dirty="0">
                <a:latin typeface="+mj-lt"/>
              </a:rPr>
              <a:t>Radio waves, particularly those of low and medium frequencies, can penetrate walls.</a:t>
            </a:r>
          </a:p>
          <a:p>
            <a:pPr algn="just">
              <a:lnSpc>
                <a:spcPct val="150000"/>
              </a:lnSpc>
            </a:pPr>
            <a:r>
              <a:rPr lang="en-IN" altLang="en-US" sz="1600" b="1" dirty="0">
                <a:latin typeface="+mj-lt"/>
              </a:rPr>
              <a:t>This characteristic can be both an advantage and a disadvantage. </a:t>
            </a:r>
          </a:p>
          <a:p>
            <a:pPr lvl="1" algn="just">
              <a:lnSpc>
                <a:spcPct val="150000"/>
              </a:lnSpc>
            </a:pPr>
            <a:r>
              <a:rPr lang="en-IN" altLang="en-US" sz="1200" b="1" u="sng" dirty="0">
                <a:latin typeface="+mj-lt"/>
              </a:rPr>
              <a:t>Advantage</a:t>
            </a:r>
            <a:r>
              <a:rPr lang="en-IN" altLang="en-US" sz="1200" b="1" dirty="0">
                <a:latin typeface="+mj-lt"/>
              </a:rPr>
              <a:t>: An AM radio can receive signals inside a building. </a:t>
            </a:r>
          </a:p>
          <a:p>
            <a:pPr lvl="1" algn="just">
              <a:lnSpc>
                <a:spcPct val="150000"/>
              </a:lnSpc>
            </a:pPr>
            <a:r>
              <a:rPr lang="en-IN" altLang="en-US" sz="1200" b="1" u="sng" dirty="0">
                <a:latin typeface="+mj-lt"/>
              </a:rPr>
              <a:t>Disadvantage </a:t>
            </a:r>
            <a:r>
              <a:rPr lang="en-IN" altLang="en-US" sz="1200" b="1" dirty="0">
                <a:latin typeface="+mj-lt"/>
              </a:rPr>
              <a:t>: We cannot isolate a communication to just inside or outside a building.</a:t>
            </a:r>
          </a:p>
          <a:p>
            <a:pPr algn="just">
              <a:lnSpc>
                <a:spcPct val="150000"/>
              </a:lnSpc>
            </a:pPr>
            <a:r>
              <a:rPr lang="en-IN" altLang="en-US" sz="1600" b="1" dirty="0">
                <a:latin typeface="+mj-lt"/>
              </a:rPr>
              <a:t>The radio wave band is relatively narrow, just under </a:t>
            </a:r>
            <a:r>
              <a:rPr lang="en-IN" altLang="en-US" sz="1600" b="1" dirty="0">
                <a:solidFill>
                  <a:srgbClr val="FF0000"/>
                </a:solidFill>
                <a:latin typeface="+mj-lt"/>
              </a:rPr>
              <a:t>1 GHz</a:t>
            </a:r>
            <a:r>
              <a:rPr lang="en-IN" altLang="en-US" sz="1600" b="1" dirty="0">
                <a:latin typeface="+mj-lt"/>
              </a:rPr>
              <a:t>, compared to the microwave band. </a:t>
            </a:r>
          </a:p>
          <a:p>
            <a:pPr algn="just">
              <a:lnSpc>
                <a:spcPct val="150000"/>
              </a:lnSpc>
            </a:pPr>
            <a:r>
              <a:rPr lang="en-IN" altLang="en-US" sz="1600" b="1" dirty="0">
                <a:latin typeface="+mj-lt"/>
              </a:rPr>
              <a:t>When this band is divided into </a:t>
            </a:r>
            <a:r>
              <a:rPr lang="en-IN" altLang="en-US" sz="1600" b="1" dirty="0" err="1">
                <a:solidFill>
                  <a:srgbClr val="FF0000"/>
                </a:solidFill>
                <a:latin typeface="+mj-lt"/>
              </a:rPr>
              <a:t>subbands</a:t>
            </a:r>
            <a:r>
              <a:rPr lang="en-IN" altLang="en-US" sz="1600" b="1" dirty="0">
                <a:latin typeface="+mj-lt"/>
              </a:rPr>
              <a:t>, the </a:t>
            </a:r>
            <a:r>
              <a:rPr lang="en-IN" altLang="en-US" sz="1600" b="1" dirty="0" err="1">
                <a:latin typeface="+mj-lt"/>
              </a:rPr>
              <a:t>subbands</a:t>
            </a:r>
            <a:r>
              <a:rPr lang="en-IN" altLang="en-US" sz="1600" b="1" dirty="0">
                <a:latin typeface="+mj-lt"/>
              </a:rPr>
              <a:t> are also narrow, leading to a low data rate for digital communications.</a:t>
            </a:r>
          </a:p>
          <a:p>
            <a:pPr algn="just">
              <a:lnSpc>
                <a:spcPct val="150000"/>
              </a:lnSpc>
            </a:pPr>
            <a:r>
              <a:rPr lang="en-IN" altLang="en-US" sz="1600" b="1" dirty="0">
                <a:latin typeface="+mj-lt"/>
              </a:rPr>
              <a:t>Almost the entire band is regulated by authorities (e.g., the FCC in the United States). </a:t>
            </a:r>
            <a:r>
              <a:rPr lang="en-IN" altLang="en-US" sz="1600" b="1" dirty="0">
                <a:solidFill>
                  <a:srgbClr val="FF0000"/>
                </a:solidFill>
                <a:latin typeface="+mj-lt"/>
              </a:rPr>
              <a:t>Using any part of the band requires permission from the authorities</a:t>
            </a:r>
            <a:r>
              <a:rPr lang="en-IN" altLang="en-US" sz="1600" b="1" dirty="0">
                <a:latin typeface="+mj-lt"/>
              </a:rPr>
              <a:t>.</a:t>
            </a:r>
          </a:p>
          <a:p>
            <a:pPr algn="just">
              <a:lnSpc>
                <a:spcPct val="150000"/>
              </a:lnSpc>
            </a:pPr>
            <a:endParaRPr lang="en-IN" altLang="en-US" sz="1600" b="1" dirty="0">
              <a:latin typeface="+mj-lt"/>
            </a:endParaRPr>
          </a:p>
          <a:p>
            <a:pPr algn="just">
              <a:lnSpc>
                <a:spcPct val="150000"/>
              </a:lnSpc>
            </a:pPr>
            <a:endParaRPr lang="en-IN" altLang="en-US" sz="1600" b="1" dirty="0">
              <a:latin typeface="+mj-lt"/>
            </a:endParaRPr>
          </a:p>
        </p:txBody>
      </p:sp>
      <p:sp>
        <p:nvSpPr>
          <p:cNvPr id="6451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D38CCE5-CBF8-4C81-BB92-FA8783C6ACF9}" type="slidenum">
              <a:rPr lang="en-US" altLang="en-US" sz="2000" smtClean="0">
                <a:solidFill>
                  <a:schemeClr val="bg2"/>
                </a:solidFill>
              </a:rPr>
              <a:pPr/>
              <a:t>212</a:t>
            </a:fld>
            <a:endParaRPr lang="en-US" altLang="en-US" sz="2000">
              <a:solidFill>
                <a:schemeClr val="bg2"/>
              </a:solidFill>
            </a:endParaRPr>
          </a:p>
        </p:txBody>
      </p:sp>
    </p:spTree>
    <p:extLst>
      <p:ext uri="{BB962C8B-B14F-4D97-AF65-F5344CB8AC3E}">
        <p14:creationId xmlns:p14="http://schemas.microsoft.com/office/powerpoint/2010/main" val="19143044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Applications</a:t>
            </a:r>
            <a:br>
              <a:rPr lang="en-IN" altLang="en-US"/>
            </a:br>
            <a:endParaRPr lang="en-IN" altLang="en-US"/>
          </a:p>
        </p:txBody>
      </p:sp>
      <p:sp>
        <p:nvSpPr>
          <p:cNvPr id="66563" name="Content Placeholder 3"/>
          <p:cNvSpPr>
            <a:spLocks noGrp="1"/>
          </p:cNvSpPr>
          <p:nvPr>
            <p:ph idx="1"/>
          </p:nvPr>
        </p:nvSpPr>
        <p:spPr bwMode="auto">
          <a:xfrm>
            <a:off x="457200" y="1219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b="1" dirty="0">
                <a:latin typeface="+mj-lt"/>
              </a:rPr>
              <a:t>The omnidirectional characteristics of radio waves make them useful for </a:t>
            </a:r>
            <a:r>
              <a:rPr lang="en-IN" altLang="en-US" sz="2000" b="1" dirty="0">
                <a:solidFill>
                  <a:srgbClr val="FF0000"/>
                </a:solidFill>
                <a:latin typeface="+mj-lt"/>
              </a:rPr>
              <a:t>multicasting, in which there is one sender but many receivers</a:t>
            </a:r>
            <a:r>
              <a:rPr lang="en-IN" altLang="en-US" sz="2000" b="1" dirty="0">
                <a:latin typeface="+mj-lt"/>
              </a:rPr>
              <a:t>. </a:t>
            </a:r>
          </a:p>
          <a:p>
            <a:pPr algn="just">
              <a:lnSpc>
                <a:spcPct val="150000"/>
              </a:lnSpc>
            </a:pPr>
            <a:r>
              <a:rPr lang="en-IN" altLang="en-US" sz="2000" b="1" dirty="0">
                <a:latin typeface="+mj-lt"/>
              </a:rPr>
              <a:t>AM and FM radio, television, maritime radio, cordless phones, and paging are examples of multicasting.</a:t>
            </a:r>
          </a:p>
        </p:txBody>
      </p:sp>
      <p:sp>
        <p:nvSpPr>
          <p:cNvPr id="6656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915804FA-4269-4416-80D6-B83784997A87}" type="slidenum">
              <a:rPr lang="en-US" altLang="en-US" sz="2000" smtClean="0">
                <a:solidFill>
                  <a:schemeClr val="bg2"/>
                </a:solidFill>
              </a:rPr>
              <a:pPr/>
              <a:t>213</a:t>
            </a:fld>
            <a:endParaRPr lang="en-US" altLang="en-US" sz="2000">
              <a:solidFill>
                <a:schemeClr val="bg2"/>
              </a:solidFill>
            </a:endParaRPr>
          </a:p>
        </p:txBody>
      </p:sp>
      <p:sp>
        <p:nvSpPr>
          <p:cNvPr id="5" name="Text Box 4"/>
          <p:cNvSpPr txBox="1">
            <a:spLocks noChangeArrowheads="1"/>
          </p:cNvSpPr>
          <p:nvPr/>
        </p:nvSpPr>
        <p:spPr bwMode="auto">
          <a:xfrm>
            <a:off x="2209800" y="6265862"/>
            <a:ext cx="4456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7.20  </a:t>
            </a:r>
            <a:r>
              <a:rPr lang="en-US" altLang="en-US" sz="2000" i="1" dirty="0">
                <a:latin typeface="Times New Roman" pitchFamily="18" charset="0"/>
              </a:rPr>
              <a:t>Omnidirectional antenna</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657600"/>
            <a:ext cx="2722501"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0410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EEBD1F04-DF21-43DA-B61A-EF38AF3CE22D}" type="slidenum">
              <a:rPr lang="en-US" altLang="en-US" sz="2000" smtClean="0">
                <a:solidFill>
                  <a:schemeClr val="bg2"/>
                </a:solidFill>
              </a:rPr>
              <a:pPr/>
              <a:t>214</a:t>
            </a:fld>
            <a:endParaRPr lang="en-US" altLang="en-US" sz="2000">
              <a:solidFill>
                <a:schemeClr val="bg2"/>
              </a:solidFill>
            </a:endParaRPr>
          </a:p>
        </p:txBody>
      </p:sp>
      <p:sp>
        <p:nvSpPr>
          <p:cNvPr id="68611" name="TextBox 2"/>
          <p:cNvSpPr txBox="1">
            <a:spLocks noChangeArrowheads="1"/>
          </p:cNvSpPr>
          <p:nvPr/>
        </p:nvSpPr>
        <p:spPr bwMode="auto">
          <a:xfrm>
            <a:off x="285750" y="-129785"/>
            <a:ext cx="8501063" cy="70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50000"/>
              </a:lnSpc>
            </a:pPr>
            <a:r>
              <a:rPr lang="en-IN" altLang="en-US" sz="1600" u="sng" dirty="0">
                <a:solidFill>
                  <a:srgbClr val="FF0000"/>
                </a:solidFill>
                <a:latin typeface="+mj-lt"/>
              </a:rPr>
              <a:t>MICROWAVES</a:t>
            </a:r>
          </a:p>
          <a:p>
            <a:pPr algn="just">
              <a:lnSpc>
                <a:spcPct val="150000"/>
              </a:lnSpc>
              <a:buFont typeface="Wingdings" pitchFamily="2" charset="2"/>
              <a:buChar char="Ø"/>
            </a:pPr>
            <a:r>
              <a:rPr lang="en-IN" altLang="en-US" sz="1600" dirty="0">
                <a:latin typeface="+mj-lt"/>
              </a:rPr>
              <a:t>Electromagnetic waves having frequencies between </a:t>
            </a:r>
            <a:r>
              <a:rPr lang="en-IN" altLang="en-US" sz="1600" dirty="0">
                <a:solidFill>
                  <a:srgbClr val="FF0000"/>
                </a:solidFill>
                <a:latin typeface="+mj-lt"/>
              </a:rPr>
              <a:t>1 and 300 GHz </a:t>
            </a:r>
            <a:r>
              <a:rPr lang="en-IN" altLang="en-US" sz="1600" dirty="0">
                <a:latin typeface="+mj-lt"/>
              </a:rPr>
              <a:t>are called microwaves.</a:t>
            </a:r>
          </a:p>
          <a:p>
            <a:pPr algn="just">
              <a:lnSpc>
                <a:spcPct val="150000"/>
              </a:lnSpc>
              <a:buFont typeface="Wingdings" pitchFamily="2" charset="2"/>
              <a:buChar char="Ø"/>
            </a:pPr>
            <a:r>
              <a:rPr lang="en-IN" altLang="en-US" sz="1600" dirty="0">
                <a:latin typeface="+mj-lt"/>
              </a:rPr>
              <a:t>Microwaves are unidirectional. When an antenna transmits microwave waves, they can be narrowly focused. This means that the sending and receiving antennas need to be aligned. </a:t>
            </a:r>
          </a:p>
          <a:p>
            <a:pPr algn="just">
              <a:lnSpc>
                <a:spcPct val="150000"/>
              </a:lnSpc>
              <a:buFont typeface="Wingdings" pitchFamily="2" charset="2"/>
              <a:buChar char="Ø"/>
            </a:pPr>
            <a:r>
              <a:rPr lang="en-IN" altLang="en-US" sz="1600" dirty="0">
                <a:latin typeface="+mj-lt"/>
              </a:rPr>
              <a:t>The unidirectional property has an obvious advantage. A pair of antennas can be aligned without interfering with another pair of aligned antennas. </a:t>
            </a:r>
          </a:p>
          <a:p>
            <a:pPr algn="just">
              <a:lnSpc>
                <a:spcPct val="150000"/>
              </a:lnSpc>
            </a:pPr>
            <a:r>
              <a:rPr lang="en-IN" altLang="en-US" sz="1600" u="sng" dirty="0">
                <a:latin typeface="+mj-lt"/>
              </a:rPr>
              <a:t>CHARACTERISTICS OF MICROWAVE PROPAGATION:</a:t>
            </a:r>
          </a:p>
          <a:p>
            <a:pPr algn="just">
              <a:lnSpc>
                <a:spcPct val="150000"/>
              </a:lnSpc>
            </a:pPr>
            <a:r>
              <a:rPr lang="en-IN" altLang="en-US" sz="1600" dirty="0">
                <a:latin typeface="+mj-lt"/>
              </a:rPr>
              <a:t>o </a:t>
            </a:r>
            <a:r>
              <a:rPr lang="en-IN" altLang="en-US" sz="1600" dirty="0">
                <a:solidFill>
                  <a:srgbClr val="FF0000"/>
                </a:solidFill>
                <a:latin typeface="+mj-lt"/>
              </a:rPr>
              <a:t>Microwave propagation is line-of-sight</a:t>
            </a:r>
            <a:r>
              <a:rPr lang="en-IN" altLang="en-US" sz="1600" dirty="0">
                <a:latin typeface="+mj-lt"/>
              </a:rPr>
              <a:t>. Since the towers with the mounted antennas need to be in direct sight of each other, towers that are far apart need to be very tall. The curvature of the earth as well as other blocking obstacles do not allow two short towers to communicate by using microwaves. Repeaters are often needed for </a:t>
            </a:r>
            <a:r>
              <a:rPr lang="en-IN" altLang="en-US" sz="1600" dirty="0" err="1">
                <a:latin typeface="+mj-lt"/>
              </a:rPr>
              <a:t>longdistance</a:t>
            </a:r>
            <a:r>
              <a:rPr lang="en-IN" altLang="en-US" sz="1600" dirty="0">
                <a:latin typeface="+mj-lt"/>
              </a:rPr>
              <a:t> communication.</a:t>
            </a:r>
          </a:p>
          <a:p>
            <a:pPr algn="just">
              <a:lnSpc>
                <a:spcPct val="150000"/>
              </a:lnSpc>
            </a:pPr>
            <a:r>
              <a:rPr lang="en-IN" altLang="en-US" sz="1600" dirty="0">
                <a:latin typeface="+mj-lt"/>
              </a:rPr>
              <a:t>o </a:t>
            </a:r>
            <a:r>
              <a:rPr lang="en-IN" altLang="en-US" sz="1600" dirty="0">
                <a:solidFill>
                  <a:srgbClr val="FF0000"/>
                </a:solidFill>
                <a:latin typeface="+mj-lt"/>
              </a:rPr>
              <a:t>Very high-frequency microwaves cannot penetrate walls.</a:t>
            </a:r>
            <a:r>
              <a:rPr lang="en-IN" altLang="en-US" sz="1600" dirty="0">
                <a:latin typeface="+mj-lt"/>
              </a:rPr>
              <a:t> This characteristic can be a disadvantage if receivers are inside buildings.</a:t>
            </a:r>
          </a:p>
          <a:p>
            <a:pPr algn="just">
              <a:lnSpc>
                <a:spcPct val="150000"/>
              </a:lnSpc>
            </a:pPr>
            <a:r>
              <a:rPr lang="en-IN" altLang="en-US" sz="1600" dirty="0">
                <a:latin typeface="+mj-lt"/>
              </a:rPr>
              <a:t>o </a:t>
            </a:r>
            <a:r>
              <a:rPr lang="en-IN" altLang="en-US" sz="1600" dirty="0">
                <a:solidFill>
                  <a:srgbClr val="FF0000"/>
                </a:solidFill>
                <a:latin typeface="+mj-lt"/>
              </a:rPr>
              <a:t>The microwave band is relatively wide, almost 299 GHz. </a:t>
            </a:r>
            <a:r>
              <a:rPr lang="en-IN" altLang="en-US" sz="1600" dirty="0">
                <a:latin typeface="+mj-lt"/>
              </a:rPr>
              <a:t>Therefore wider </a:t>
            </a:r>
            <a:r>
              <a:rPr lang="en-IN" altLang="en-US" sz="1600" dirty="0" err="1">
                <a:latin typeface="+mj-lt"/>
              </a:rPr>
              <a:t>subbands</a:t>
            </a:r>
            <a:r>
              <a:rPr lang="en-IN" altLang="en-US" sz="1600" dirty="0">
                <a:latin typeface="+mj-lt"/>
              </a:rPr>
              <a:t> can be assigned, and a high data rate is possible.</a:t>
            </a:r>
          </a:p>
          <a:p>
            <a:pPr algn="just">
              <a:lnSpc>
                <a:spcPct val="150000"/>
              </a:lnSpc>
            </a:pPr>
            <a:r>
              <a:rPr lang="en-IN" altLang="en-US" sz="1600" dirty="0">
                <a:latin typeface="+mj-lt"/>
              </a:rPr>
              <a:t>o </a:t>
            </a:r>
            <a:r>
              <a:rPr lang="en-IN" altLang="en-US" sz="1600" dirty="0">
                <a:solidFill>
                  <a:srgbClr val="FF0000"/>
                </a:solidFill>
                <a:latin typeface="+mj-lt"/>
              </a:rPr>
              <a:t>Use of certain portions of the band requires permission from authorities.</a:t>
            </a:r>
          </a:p>
        </p:txBody>
      </p:sp>
    </p:spTree>
    <p:extLst>
      <p:ext uri="{BB962C8B-B14F-4D97-AF65-F5344CB8AC3E}">
        <p14:creationId xmlns:p14="http://schemas.microsoft.com/office/powerpoint/2010/main" val="33657037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2307835-6A74-449E-9E77-9F1142D762F9}" type="slidenum">
              <a:rPr lang="en-US" altLang="en-US" sz="2000" smtClean="0">
                <a:solidFill>
                  <a:schemeClr val="bg2"/>
                </a:solidFill>
              </a:rPr>
              <a:pPr/>
              <a:t>215</a:t>
            </a:fld>
            <a:endParaRPr lang="en-US" altLang="en-US" sz="2000">
              <a:solidFill>
                <a:schemeClr val="bg2"/>
              </a:solidFill>
            </a:endParaRPr>
          </a:p>
        </p:txBody>
      </p:sp>
      <p:sp>
        <p:nvSpPr>
          <p:cNvPr id="67587" name="Rectangle 1026"/>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88" name="Rectangle 1027"/>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89" name="Rectangle 1028"/>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90" name="Rectangle 1029"/>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91" name="Rectangle 1030"/>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92" name="Rectangle 1031"/>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93" name="Rectangle 1032"/>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128" charset="0"/>
            </a:endParaRPr>
          </a:p>
        </p:txBody>
      </p:sp>
      <p:sp>
        <p:nvSpPr>
          <p:cNvPr id="67594" name="Line 1033"/>
          <p:cNvSpPr>
            <a:spLocks noChangeShapeType="1"/>
          </p:cNvSpPr>
          <p:nvPr/>
        </p:nvSpPr>
        <p:spPr bwMode="auto">
          <a:xfrm>
            <a:off x="457200" y="2395538"/>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595" name="Line 1034"/>
          <p:cNvSpPr>
            <a:spLocks noChangeShapeType="1"/>
          </p:cNvSpPr>
          <p:nvPr/>
        </p:nvSpPr>
        <p:spPr bwMode="auto">
          <a:xfrm>
            <a:off x="533400" y="44958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596" name="Rectangle 1035"/>
          <p:cNvSpPr>
            <a:spLocks noChangeArrowheads="1"/>
          </p:cNvSpPr>
          <p:nvPr/>
        </p:nvSpPr>
        <p:spPr bwMode="auto">
          <a:xfrm>
            <a:off x="495300" y="2487613"/>
            <a:ext cx="8077200" cy="1938992"/>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r>
              <a:rPr lang="en-US" altLang="en-US" sz="2000" dirty="0">
                <a:latin typeface="+mj-lt"/>
              </a:rPr>
              <a:t>Microwaves are used for unicast communication such as cellular telephones, satellite networks,</a:t>
            </a:r>
            <a:br>
              <a:rPr lang="en-US" altLang="en-US" sz="2000" dirty="0">
                <a:latin typeface="+mj-lt"/>
              </a:rPr>
            </a:br>
            <a:r>
              <a:rPr lang="en-US" altLang="en-US" sz="2000" dirty="0">
                <a:latin typeface="+mj-lt"/>
              </a:rPr>
              <a:t>and wireless LANs.</a:t>
            </a:r>
          </a:p>
          <a:p>
            <a:pPr algn="ctr"/>
            <a:r>
              <a:rPr lang="en-US" altLang="en-US" sz="2000" dirty="0">
                <a:latin typeface="+mj-lt"/>
              </a:rPr>
              <a:t>Higher frequency ranges cannot penetrate walls.</a:t>
            </a:r>
          </a:p>
          <a:p>
            <a:pPr algn="ctr"/>
            <a:r>
              <a:rPr lang="en-US" altLang="en-US" sz="2000" dirty="0">
                <a:latin typeface="+mj-lt"/>
              </a:rPr>
              <a:t>Use unidirectional antennas - point to point line of sight communications.</a:t>
            </a:r>
          </a:p>
        </p:txBody>
      </p:sp>
      <p:grpSp>
        <p:nvGrpSpPr>
          <p:cNvPr id="67597" name="Group 1036"/>
          <p:cNvGrpSpPr>
            <a:grpSpLocks/>
          </p:cNvGrpSpPr>
          <p:nvPr/>
        </p:nvGrpSpPr>
        <p:grpSpPr bwMode="auto">
          <a:xfrm>
            <a:off x="457200" y="1752600"/>
            <a:ext cx="1143000" cy="566738"/>
            <a:chOff x="1200" y="1248"/>
            <a:chExt cx="720" cy="357"/>
          </a:xfrm>
        </p:grpSpPr>
        <p:pic>
          <p:nvPicPr>
            <p:cNvPr id="67598" name="Picture 1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9" name="Text Box 1038"/>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a:solidFill>
                    <a:schemeClr val="hlink"/>
                  </a:solidFill>
                  <a:latin typeface="Times New Roman" pitchFamily="18" charset="0"/>
                </a:rPr>
                <a:t>Note</a:t>
              </a:r>
            </a:p>
          </p:txBody>
        </p:sp>
      </p:grpSp>
    </p:spTree>
    <p:extLst>
      <p:ext uri="{BB962C8B-B14F-4D97-AF65-F5344CB8AC3E}">
        <p14:creationId xmlns:p14="http://schemas.microsoft.com/office/powerpoint/2010/main" val="40849371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Unidirectional Antenna</a:t>
            </a:r>
            <a:br>
              <a:rPr lang="en-IN" altLang="en-US"/>
            </a:br>
            <a:endParaRPr lang="en-IN" altLang="en-US"/>
          </a:p>
        </p:txBody>
      </p:sp>
      <p:sp>
        <p:nvSpPr>
          <p:cNvPr id="69635" name="Content Placeholder 5"/>
          <p:cNvSpPr>
            <a:spLocks noGrp="1"/>
          </p:cNvSpPr>
          <p:nvPr>
            <p:ph idx="1"/>
          </p:nvPr>
        </p:nvSpPr>
        <p:spPr bwMode="auto">
          <a:xfrm>
            <a:off x="381000" y="10668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Microwaves need unidirectional antennas that send out signals in one direction. </a:t>
            </a:r>
          </a:p>
          <a:p>
            <a:pPr algn="just">
              <a:lnSpc>
                <a:spcPct val="150000"/>
              </a:lnSpc>
            </a:pPr>
            <a:r>
              <a:rPr lang="en-IN" altLang="en-US" sz="2000" dirty="0">
                <a:latin typeface="+mj-lt"/>
              </a:rPr>
              <a:t>Two types of antennas are used for microwave communications</a:t>
            </a:r>
            <a:r>
              <a:rPr lang="en-IN" altLang="en-US" sz="2000" b="1" dirty="0">
                <a:latin typeface="+mj-lt"/>
              </a:rPr>
              <a:t>: the parabolic dish and the horn.</a:t>
            </a:r>
          </a:p>
          <a:p>
            <a:pPr algn="just">
              <a:lnSpc>
                <a:spcPct val="150000"/>
              </a:lnSpc>
            </a:pPr>
            <a:r>
              <a:rPr lang="en-IN" altLang="en-US" sz="2000" dirty="0">
                <a:latin typeface="+mj-lt"/>
              </a:rPr>
              <a:t>A parabolic dish antenna is based on the geometry of a parabola: Every line parallel to the line of symmetry (line of sight) reflects off the curve at angles such that all the lines intersect in a common point called the focus. The parabolic dish works as funnel, catching a wide range of waves and directing them to a common point. </a:t>
            </a:r>
          </a:p>
          <a:p>
            <a:pPr algn="just">
              <a:lnSpc>
                <a:spcPct val="150000"/>
              </a:lnSpc>
            </a:pPr>
            <a:r>
              <a:rPr lang="en-IN" altLang="en-US" sz="2000" dirty="0">
                <a:latin typeface="+mj-lt"/>
              </a:rPr>
              <a:t>In this way, more of the signal is recovered than would be possible with a single-point receiver.</a:t>
            </a:r>
          </a:p>
          <a:p>
            <a:pPr algn="just">
              <a:lnSpc>
                <a:spcPct val="150000"/>
              </a:lnSpc>
              <a:buFont typeface="Wingdings" pitchFamily="2" charset="2"/>
              <a:buNone/>
            </a:pPr>
            <a:endParaRPr lang="en-IN" altLang="en-US" sz="2000" dirty="0">
              <a:latin typeface="+mj-lt"/>
            </a:endParaRPr>
          </a:p>
        </p:txBody>
      </p:sp>
      <p:sp>
        <p:nvSpPr>
          <p:cNvPr id="696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E9EB9706-7F3D-4EF1-AEB5-329E62413F63}" type="slidenum">
              <a:rPr lang="en-US" altLang="en-US" sz="2000" smtClean="0">
                <a:solidFill>
                  <a:schemeClr val="bg2"/>
                </a:solidFill>
              </a:rPr>
              <a:pPr/>
              <a:t>216</a:t>
            </a:fld>
            <a:endParaRPr lang="en-US" altLang="en-US" sz="2000">
              <a:solidFill>
                <a:schemeClr val="bg2"/>
              </a:solidFill>
            </a:endParaRPr>
          </a:p>
        </p:txBody>
      </p:sp>
    </p:spTree>
    <p:extLst>
      <p:ext uri="{BB962C8B-B14F-4D97-AF65-F5344CB8AC3E}">
        <p14:creationId xmlns:p14="http://schemas.microsoft.com/office/powerpoint/2010/main" val="2607504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Horn antenna</a:t>
            </a:r>
          </a:p>
        </p:txBody>
      </p:sp>
      <p:sp>
        <p:nvSpPr>
          <p:cNvPr id="70659" name="Content Placeholder 5"/>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A horn antenna looks like a gigantic scoop. </a:t>
            </a:r>
          </a:p>
          <a:p>
            <a:pPr algn="just">
              <a:lnSpc>
                <a:spcPct val="150000"/>
              </a:lnSpc>
            </a:pPr>
            <a:r>
              <a:rPr lang="en-IN" altLang="en-US" sz="2200" dirty="0">
                <a:latin typeface="+mj-lt"/>
              </a:rPr>
              <a:t>Outgoing transmissions are broadcast up a stem (resembling a handle) and deflected outward in a series of narrow parallel beams by the curved head. </a:t>
            </a:r>
          </a:p>
          <a:p>
            <a:pPr algn="just">
              <a:lnSpc>
                <a:spcPct val="150000"/>
              </a:lnSpc>
            </a:pPr>
            <a:r>
              <a:rPr lang="en-IN" altLang="en-US" sz="2200" dirty="0">
                <a:latin typeface="+mj-lt"/>
              </a:rPr>
              <a:t>Received transmissions are collected by the scooped shape of the horn, in a manner similar to the parabolic dish, and are deflected down into the stem.</a:t>
            </a:r>
          </a:p>
        </p:txBody>
      </p:sp>
      <p:sp>
        <p:nvSpPr>
          <p:cNvPr id="706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8482C05-7FFE-4406-9117-8BFDB02ED1B7}" type="slidenum">
              <a:rPr lang="en-US" altLang="en-US" sz="2000" smtClean="0">
                <a:solidFill>
                  <a:schemeClr val="bg2"/>
                </a:solidFill>
              </a:rPr>
              <a:pPr/>
              <a:t>217</a:t>
            </a:fld>
            <a:endParaRPr lang="en-US" altLang="en-US" sz="2000">
              <a:solidFill>
                <a:schemeClr val="bg2"/>
              </a:solidFill>
            </a:endParaRPr>
          </a:p>
        </p:txBody>
      </p:sp>
    </p:spTree>
    <p:extLst>
      <p:ext uri="{BB962C8B-B14F-4D97-AF65-F5344CB8AC3E}">
        <p14:creationId xmlns:p14="http://schemas.microsoft.com/office/powerpoint/2010/main" val="6277881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6EE6B72-2BC5-4AA1-8452-298537A7AC64}" type="slidenum">
              <a:rPr lang="en-US" altLang="en-US" sz="2000" smtClean="0">
                <a:solidFill>
                  <a:schemeClr val="bg2"/>
                </a:solidFill>
              </a:rPr>
              <a:pPr/>
              <a:t>218</a:t>
            </a:fld>
            <a:endParaRPr lang="en-US" altLang="en-US" sz="2000">
              <a:solidFill>
                <a:schemeClr val="bg2"/>
              </a:solidFill>
            </a:endParaRPr>
          </a:p>
        </p:txBody>
      </p:sp>
      <p:sp>
        <p:nvSpPr>
          <p:cNvPr id="7168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68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685" name="Text Box 4"/>
          <p:cNvSpPr txBox="1">
            <a:spLocks noChangeArrowheads="1"/>
          </p:cNvSpPr>
          <p:nvPr/>
        </p:nvSpPr>
        <p:spPr bwMode="auto">
          <a:xfrm>
            <a:off x="304800" y="762000"/>
            <a:ext cx="4357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7.21  </a:t>
            </a:r>
            <a:r>
              <a:rPr lang="en-US" altLang="en-US" sz="2000" i="1">
                <a:latin typeface="Times New Roman" pitchFamily="18" charset="0"/>
              </a:rPr>
              <a:t>Unidirectional antennas</a:t>
            </a:r>
          </a:p>
        </p:txBody>
      </p:sp>
      <p:sp>
        <p:nvSpPr>
          <p:cNvPr id="7168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716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25" y="2051050"/>
            <a:ext cx="73945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344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sz="6000" i="1">
                <a:solidFill>
                  <a:schemeClr val="tx1"/>
                </a:solidFill>
              </a:rPr>
              <a:t>Applications</a:t>
            </a:r>
            <a:br>
              <a:rPr lang="en-IN" altLang="en-US" sz="6000" i="1">
                <a:solidFill>
                  <a:schemeClr val="tx1"/>
                </a:solidFill>
              </a:rPr>
            </a:br>
            <a:endParaRPr lang="en-IN" altLang="en-US"/>
          </a:p>
        </p:txBody>
      </p:sp>
      <p:sp>
        <p:nvSpPr>
          <p:cNvPr id="72707"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400" dirty="0">
                <a:latin typeface="+mj-lt"/>
              </a:rPr>
              <a:t>Microwaves, due to their unidirectional properties, are very useful when unicast (one-to-one) communication is needed between the sender and the receiver.</a:t>
            </a:r>
          </a:p>
          <a:p>
            <a:pPr algn="just">
              <a:lnSpc>
                <a:spcPct val="150000"/>
              </a:lnSpc>
            </a:pPr>
            <a:r>
              <a:rPr lang="en-IN" altLang="en-US" sz="2400" dirty="0">
                <a:latin typeface="+mj-lt"/>
              </a:rPr>
              <a:t> They are used in cellular phones, satellite networks and wireless LANs.</a:t>
            </a:r>
          </a:p>
          <a:p>
            <a:pPr algn="just">
              <a:lnSpc>
                <a:spcPct val="150000"/>
              </a:lnSpc>
              <a:buFont typeface="Wingdings" pitchFamily="2" charset="2"/>
              <a:buNone/>
            </a:pPr>
            <a:endParaRPr lang="en-IN" altLang="en-US" sz="2400" dirty="0">
              <a:latin typeface="+mj-lt"/>
            </a:endParaRPr>
          </a:p>
        </p:txBody>
      </p:sp>
      <p:sp>
        <p:nvSpPr>
          <p:cNvPr id="7270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80EDCB5-1A4D-4844-A1DB-1F3F194EB7F2}" type="slidenum">
              <a:rPr lang="en-US" altLang="en-US" sz="2000" smtClean="0">
                <a:solidFill>
                  <a:schemeClr val="bg2"/>
                </a:solidFill>
              </a:rPr>
              <a:pPr/>
              <a:t>219</a:t>
            </a:fld>
            <a:endParaRPr lang="en-US" altLang="en-US" sz="2000">
              <a:solidFill>
                <a:schemeClr val="bg2"/>
              </a:solidFill>
            </a:endParaRPr>
          </a:p>
        </p:txBody>
      </p:sp>
    </p:spTree>
    <p:extLst>
      <p:ext uri="{BB962C8B-B14F-4D97-AF65-F5344CB8AC3E}">
        <p14:creationId xmlns:p14="http://schemas.microsoft.com/office/powerpoint/2010/main" val="407878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0F286BC6-1C3C-4449-ADE8-748441670765}" type="slidenum">
              <a:rPr lang="en-US" altLang="en-US"/>
              <a:pPr algn="l"/>
              <a:t>22</a:t>
            </a:fld>
            <a:endParaRPr lang="en-US" altLang="en-US"/>
          </a:p>
        </p:txBody>
      </p:sp>
      <p:sp>
        <p:nvSpPr>
          <p:cNvPr id="40963" name="Rectangle 2"/>
          <p:cNvSpPr>
            <a:spLocks noGrp="1" noChangeArrowheads="1"/>
          </p:cNvSpPr>
          <p:nvPr>
            <p:ph type="title"/>
          </p:nvPr>
        </p:nvSpPr>
        <p:spPr>
          <a:xfrm>
            <a:off x="685800" y="609600"/>
            <a:ext cx="7772400" cy="1143000"/>
          </a:xfrm>
        </p:spPr>
        <p:txBody>
          <a:bodyPr anchor="t"/>
          <a:lstStyle/>
          <a:p>
            <a:pPr eaLnBrk="1" hangingPunct="1"/>
            <a:r>
              <a:rPr lang="en-US" altLang="en-US" sz="3200" b="1" dirty="0"/>
              <a:t>Unipolar</a:t>
            </a:r>
          </a:p>
        </p:txBody>
      </p:sp>
      <p:sp>
        <p:nvSpPr>
          <p:cNvPr id="40964" name="Rectangle 3"/>
          <p:cNvSpPr>
            <a:spLocks noGrp="1" noChangeArrowheads="1"/>
          </p:cNvSpPr>
          <p:nvPr>
            <p:ph type="body" idx="1"/>
          </p:nvPr>
        </p:nvSpPr>
        <p:spPr>
          <a:xfrm>
            <a:off x="533400" y="1371600"/>
            <a:ext cx="7924800" cy="4114800"/>
          </a:xfrm>
        </p:spPr>
        <p:txBody>
          <a:bodyPr/>
          <a:lstStyle/>
          <a:p>
            <a:pPr algn="just" eaLnBrk="1" hangingPunct="1">
              <a:lnSpc>
                <a:spcPct val="150000"/>
              </a:lnSpc>
            </a:pPr>
            <a:r>
              <a:rPr lang="en-US" altLang="en-US" sz="2400" dirty="0">
                <a:latin typeface="+mj-lt"/>
              </a:rPr>
              <a:t>All signal levels are on one side of the time axis , either above or below.</a:t>
            </a:r>
          </a:p>
          <a:p>
            <a:pPr algn="just" eaLnBrk="1" hangingPunct="1">
              <a:lnSpc>
                <a:spcPct val="150000"/>
              </a:lnSpc>
            </a:pPr>
            <a:r>
              <a:rPr lang="en-US" altLang="en-US" sz="2400" dirty="0">
                <a:latin typeface="+mj-lt"/>
              </a:rPr>
              <a:t>+v define 1 and –v define 0.</a:t>
            </a:r>
          </a:p>
          <a:p>
            <a:pPr algn="just" eaLnBrk="1" hangingPunct="1">
              <a:lnSpc>
                <a:spcPct val="150000"/>
              </a:lnSpc>
            </a:pPr>
            <a:r>
              <a:rPr lang="en-US" altLang="en-US" sz="2400" dirty="0">
                <a:latin typeface="+mj-lt"/>
              </a:rPr>
              <a:t>NRZ - Non Return to Zero scheme is an example of this code. The signal level does not return to zero at a middle of the bit.</a:t>
            </a:r>
          </a:p>
          <a:p>
            <a:pPr algn="just" eaLnBrk="1" hangingPunct="1">
              <a:lnSpc>
                <a:spcPct val="150000"/>
              </a:lnSpc>
            </a:pPr>
            <a:r>
              <a:rPr lang="en-US" altLang="en-US" sz="2400" dirty="0">
                <a:latin typeface="+mj-lt"/>
              </a:rPr>
              <a:t>Scheme is prone to baseline wandering and DC components. It has no synchronization or any error detection. It is simple but costly in power consumption.</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BA839F6-B9D0-4E23-AFE9-9C899427445B}" type="slidenum">
              <a:rPr lang="en-US" altLang="en-US" sz="2000" smtClean="0">
                <a:solidFill>
                  <a:schemeClr val="bg2"/>
                </a:solidFill>
              </a:rPr>
              <a:pPr/>
              <a:t>220</a:t>
            </a:fld>
            <a:endParaRPr lang="en-US" altLang="en-US" sz="2000">
              <a:solidFill>
                <a:schemeClr val="bg2"/>
              </a:solidFill>
            </a:endParaRPr>
          </a:p>
        </p:txBody>
      </p:sp>
      <p:sp>
        <p:nvSpPr>
          <p:cNvPr id="74755" name="Rectangle 2"/>
          <p:cNvSpPr>
            <a:spLocks noGrp="1" noChangeArrowheads="1"/>
          </p:cNvSpPr>
          <p:nvPr>
            <p:ph type="title"/>
          </p:nvPr>
        </p:nvSpPr>
        <p:spPr bwMode="auto">
          <a:xfrm>
            <a:off x="685800" y="609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Wireless Channels</a:t>
            </a:r>
          </a:p>
        </p:txBody>
      </p:sp>
      <p:sp>
        <p:nvSpPr>
          <p:cNvPr id="74756" name="Rectangle 3"/>
          <p:cNvSpPr>
            <a:spLocks noGrp="1" noChangeArrowheads="1"/>
          </p:cNvSpPr>
          <p:nvPr>
            <p:ph type="body" idx="1"/>
          </p:nvPr>
        </p:nvSpPr>
        <p:spPr bwMode="auto">
          <a:xfrm>
            <a:off x="685800" y="19812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pPr>
            <a:r>
              <a:rPr lang="en-US" altLang="en-US" sz="2800"/>
              <a:t>Are subject to a </a:t>
            </a:r>
            <a:r>
              <a:rPr lang="en-US" altLang="en-US" sz="2800">
                <a:solidFill>
                  <a:srgbClr val="FF0000"/>
                </a:solidFill>
              </a:rPr>
              <a:t>lot more errors </a:t>
            </a:r>
            <a:r>
              <a:rPr lang="en-US" altLang="en-US" sz="2800"/>
              <a:t>than guided media channels.</a:t>
            </a:r>
          </a:p>
          <a:p>
            <a:pPr algn="just" eaLnBrk="1" hangingPunct="1">
              <a:lnSpc>
                <a:spcPct val="90000"/>
              </a:lnSpc>
            </a:pPr>
            <a:r>
              <a:rPr lang="en-US" altLang="en-US" sz="2800">
                <a:solidFill>
                  <a:srgbClr val="FF0000"/>
                </a:solidFill>
              </a:rPr>
              <a:t>Interference</a:t>
            </a:r>
            <a:r>
              <a:rPr lang="en-US" altLang="en-US" sz="2800"/>
              <a:t> is one cause for errors, can be circumvented with high SNR.</a:t>
            </a:r>
          </a:p>
          <a:p>
            <a:pPr algn="just" eaLnBrk="1" hangingPunct="1">
              <a:lnSpc>
                <a:spcPct val="90000"/>
              </a:lnSpc>
            </a:pPr>
            <a:r>
              <a:rPr lang="en-US" altLang="en-US" sz="2800"/>
              <a:t>The </a:t>
            </a:r>
            <a:r>
              <a:rPr lang="en-US" altLang="en-US" sz="2800">
                <a:solidFill>
                  <a:srgbClr val="FF0000"/>
                </a:solidFill>
              </a:rPr>
              <a:t>higher the SNR the less capacity is available for transmission </a:t>
            </a:r>
            <a:r>
              <a:rPr lang="en-US" altLang="en-US" sz="2800"/>
              <a:t>due to the broadcast nature of the channel.</a:t>
            </a:r>
          </a:p>
          <a:p>
            <a:pPr algn="just" eaLnBrk="1" hangingPunct="1">
              <a:lnSpc>
                <a:spcPct val="90000"/>
              </a:lnSpc>
            </a:pPr>
            <a:r>
              <a:rPr lang="en-US" altLang="en-US" sz="2800"/>
              <a:t>Channel also subject to </a:t>
            </a:r>
            <a:r>
              <a:rPr lang="en-US" altLang="en-US" sz="2800">
                <a:solidFill>
                  <a:srgbClr val="FF0000"/>
                </a:solidFill>
              </a:rPr>
              <a:t>fading and no coverage holes.</a:t>
            </a:r>
          </a:p>
        </p:txBody>
      </p:sp>
    </p:spTree>
    <p:extLst>
      <p:ext uri="{BB962C8B-B14F-4D97-AF65-F5344CB8AC3E}">
        <p14:creationId xmlns:p14="http://schemas.microsoft.com/office/powerpoint/2010/main" val="413192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362200"/>
            <a:ext cx="8902700"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7" name="Text Box 5"/>
          <p:cNvSpPr txBox="1">
            <a:spLocks noChangeArrowheads="1"/>
          </p:cNvSpPr>
          <p:nvPr/>
        </p:nvSpPr>
        <p:spPr bwMode="auto">
          <a:xfrm>
            <a:off x="2757488" y="609600"/>
            <a:ext cx="3490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Unipolar Encoding</a:t>
            </a:r>
          </a:p>
        </p:txBody>
      </p:sp>
    </p:spTree>
    <p:extLst>
      <p:ext uri="{BB962C8B-B14F-4D97-AF65-F5344CB8AC3E}">
        <p14:creationId xmlns:p14="http://schemas.microsoft.com/office/powerpoint/2010/main" val="197888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905000"/>
            <a:ext cx="8793163" cy="322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1" name="Text Box 5"/>
          <p:cNvSpPr txBox="1">
            <a:spLocks noChangeArrowheads="1"/>
          </p:cNvSpPr>
          <p:nvPr/>
        </p:nvSpPr>
        <p:spPr bwMode="auto">
          <a:xfrm>
            <a:off x="2362200" y="715963"/>
            <a:ext cx="4462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Types of Polar Encoding</a:t>
            </a:r>
          </a:p>
        </p:txBody>
      </p:sp>
    </p:spTree>
    <p:extLst>
      <p:ext uri="{BB962C8B-B14F-4D97-AF65-F5344CB8AC3E}">
        <p14:creationId xmlns:p14="http://schemas.microsoft.com/office/powerpoint/2010/main" val="311878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latin typeface="+mj-lt"/>
              </a:rPr>
              <a:t>4.</a:t>
            </a:r>
            <a:fld id="{3B68B5A8-34FE-49D8-868D-A89000537E20}" type="slidenum">
              <a:rPr lang="en-US" altLang="en-US">
                <a:latin typeface="+mj-lt"/>
              </a:rPr>
              <a:pPr algn="l"/>
              <a:t>25</a:t>
            </a:fld>
            <a:endParaRPr lang="en-US" altLang="en-US">
              <a:latin typeface="+mj-lt"/>
            </a:endParaRPr>
          </a:p>
        </p:txBody>
      </p:sp>
      <p:sp>
        <p:nvSpPr>
          <p:cNvPr id="45059" name="Rectangle 2"/>
          <p:cNvSpPr>
            <a:spLocks noGrp="1" noChangeArrowheads="1"/>
          </p:cNvSpPr>
          <p:nvPr>
            <p:ph type="title"/>
          </p:nvPr>
        </p:nvSpPr>
        <p:spPr>
          <a:xfrm>
            <a:off x="685800" y="609600"/>
            <a:ext cx="7772400" cy="1143000"/>
          </a:xfrm>
        </p:spPr>
        <p:txBody>
          <a:bodyPr anchor="t"/>
          <a:lstStyle/>
          <a:p>
            <a:pPr eaLnBrk="1" hangingPunct="1"/>
            <a:r>
              <a:rPr lang="en-US" altLang="en-US" sz="3600" b="1" dirty="0"/>
              <a:t>Polar - NRZ</a:t>
            </a:r>
          </a:p>
        </p:txBody>
      </p:sp>
      <p:sp>
        <p:nvSpPr>
          <p:cNvPr id="45060" name="Rectangle 3"/>
          <p:cNvSpPr>
            <a:spLocks noGrp="1" noChangeArrowheads="1"/>
          </p:cNvSpPr>
          <p:nvPr>
            <p:ph type="body" idx="1"/>
          </p:nvPr>
        </p:nvSpPr>
        <p:spPr>
          <a:xfrm>
            <a:off x="381000" y="1371600"/>
            <a:ext cx="8382000" cy="5029200"/>
          </a:xfrm>
        </p:spPr>
        <p:txBody>
          <a:bodyPr/>
          <a:lstStyle/>
          <a:p>
            <a:pPr algn="just" eaLnBrk="1" hangingPunct="1">
              <a:lnSpc>
                <a:spcPct val="150000"/>
              </a:lnSpc>
            </a:pPr>
            <a:r>
              <a:rPr lang="en-US" altLang="en-US" sz="2400" dirty="0">
                <a:latin typeface="+mj-lt"/>
              </a:rPr>
              <a:t>The voltages are on both sides of the time axis.</a:t>
            </a:r>
          </a:p>
          <a:p>
            <a:pPr algn="just" eaLnBrk="1" hangingPunct="1">
              <a:lnSpc>
                <a:spcPct val="150000"/>
              </a:lnSpc>
            </a:pPr>
            <a:r>
              <a:rPr lang="en-US" altLang="en-US" sz="2400" dirty="0">
                <a:latin typeface="+mj-lt"/>
              </a:rPr>
              <a:t>Polar NRZ scheme can be implemented with two voltages. E.g. +V for 0 and -V for 1.</a:t>
            </a:r>
          </a:p>
          <a:p>
            <a:pPr algn="just" eaLnBrk="1" hangingPunct="1">
              <a:lnSpc>
                <a:spcPct val="150000"/>
              </a:lnSpc>
            </a:pPr>
            <a:r>
              <a:rPr lang="en-US" altLang="en-US" sz="2400" dirty="0">
                <a:latin typeface="+mj-lt"/>
              </a:rPr>
              <a:t>There are two versions: </a:t>
            </a:r>
          </a:p>
          <a:p>
            <a:pPr lvl="1" algn="just" eaLnBrk="1" hangingPunct="1">
              <a:lnSpc>
                <a:spcPct val="150000"/>
              </a:lnSpc>
            </a:pPr>
            <a:r>
              <a:rPr lang="en-US" altLang="en-US" sz="2400" dirty="0">
                <a:latin typeface="+mj-lt"/>
              </a:rPr>
              <a:t>NZR - Level (NRZ-L) - positive voltage for one symbol and negative for the other</a:t>
            </a:r>
          </a:p>
          <a:p>
            <a:pPr lvl="1" algn="just" eaLnBrk="1" hangingPunct="1">
              <a:lnSpc>
                <a:spcPct val="150000"/>
              </a:lnSpc>
            </a:pPr>
            <a:r>
              <a:rPr lang="en-US" altLang="en-US" sz="2400" dirty="0">
                <a:latin typeface="+mj-lt"/>
              </a:rPr>
              <a:t>NRZ - Inversion (NRZ-I) - the change or lack of change in polarity determines the value of a symbol. E.g. a “1” symbol inverts the polarity a “0” does not.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04E70978-4255-4556-8468-B9D7B1891B97}" type="slidenum">
              <a:rPr lang="en-US" altLang="en-US"/>
              <a:pPr algn="l"/>
              <a:t>26</a:t>
            </a:fld>
            <a:endParaRPr lang="en-US" altLang="en-US"/>
          </a:p>
        </p:txBody>
      </p:sp>
      <p:sp>
        <p:nvSpPr>
          <p:cNvPr id="43011" name="Line 2"/>
          <p:cNvSpPr>
            <a:spLocks noChangeShapeType="1"/>
          </p:cNvSpPr>
          <p:nvPr/>
        </p:nvSpPr>
        <p:spPr bwMode="auto">
          <a:xfrm>
            <a:off x="152400" y="762000"/>
            <a:ext cx="8763000" cy="0"/>
          </a:xfrm>
          <a:prstGeom prst="line">
            <a:avLst/>
          </a:prstGeom>
          <a:noFill/>
          <a:ln w="76200">
            <a:solidFill>
              <a:schemeClr val="hlink"/>
            </a:solidFill>
            <a:round/>
            <a:headEnd/>
            <a:tailEnd/>
          </a:ln>
        </p:spPr>
        <p:txBody>
          <a:bodyPr/>
          <a:lstStyle/>
          <a:p>
            <a:endParaRPr lang="en-US"/>
          </a:p>
        </p:txBody>
      </p:sp>
      <p:sp>
        <p:nvSpPr>
          <p:cNvPr id="4301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43013" name="Text Box 4"/>
          <p:cNvSpPr txBox="1">
            <a:spLocks noChangeArrowheads="1"/>
          </p:cNvSpPr>
          <p:nvPr/>
        </p:nvSpPr>
        <p:spPr bwMode="auto">
          <a:xfrm>
            <a:off x="304800" y="762000"/>
            <a:ext cx="2398862" cy="369332"/>
          </a:xfrm>
          <a:prstGeom prst="rect">
            <a:avLst/>
          </a:prstGeom>
          <a:noFill/>
          <a:ln w="9525">
            <a:noFill/>
            <a:miter lim="800000"/>
            <a:headEnd/>
            <a:tailEnd/>
          </a:ln>
        </p:spPr>
        <p:txBody>
          <a:bodyPr wrap="none">
            <a:spAutoFit/>
          </a:bodyPr>
          <a:lstStyle/>
          <a:p>
            <a:pPr eaLnBrk="1" hangingPunct="1"/>
            <a:r>
              <a:rPr lang="en-US" altLang="en-US" b="1" i="1" dirty="0">
                <a:latin typeface="+mj-lt"/>
              </a:rPr>
              <a:t>Unipolar NRZ scheme</a:t>
            </a:r>
          </a:p>
        </p:txBody>
      </p:sp>
      <p:sp>
        <p:nvSpPr>
          <p:cNvPr id="430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3015" name="Picture 6"/>
          <p:cNvPicPr>
            <a:picLocks noChangeAspect="1" noChangeArrowheads="1"/>
          </p:cNvPicPr>
          <p:nvPr/>
        </p:nvPicPr>
        <p:blipFill>
          <a:blip r:embed="rId3"/>
          <a:srcRect/>
          <a:stretch>
            <a:fillRect/>
          </a:stretch>
        </p:blipFill>
        <p:spPr bwMode="auto">
          <a:xfrm>
            <a:off x="630238" y="2614613"/>
            <a:ext cx="7294562" cy="1881187"/>
          </a:xfrm>
          <a:prstGeom prst="rect">
            <a:avLst/>
          </a:prstGeom>
          <a:noFill/>
          <a:ln w="9525">
            <a:noFill/>
            <a:miter lim="800000"/>
            <a:headEnd/>
            <a:tailEnd/>
          </a:ln>
        </p:spPr>
      </p:pic>
    </p:spTree>
    <p:extLst>
      <p:ext uri="{BB962C8B-B14F-4D97-AF65-F5344CB8AC3E}">
        <p14:creationId xmlns:p14="http://schemas.microsoft.com/office/powerpoint/2010/main" val="2981500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478340F6-D587-45FF-8269-4F458C2062EB}" type="slidenum">
              <a:rPr lang="en-US" altLang="en-US"/>
              <a:pPr algn="l"/>
              <a:t>27</a:t>
            </a:fld>
            <a:endParaRPr lang="en-US" altLang="en-US"/>
          </a:p>
        </p:txBody>
      </p:sp>
      <p:sp>
        <p:nvSpPr>
          <p:cNvPr id="47107" name="Line 2"/>
          <p:cNvSpPr>
            <a:spLocks noChangeShapeType="1"/>
          </p:cNvSpPr>
          <p:nvPr/>
        </p:nvSpPr>
        <p:spPr bwMode="auto">
          <a:xfrm>
            <a:off x="228600" y="762000"/>
            <a:ext cx="8763000" cy="0"/>
          </a:xfrm>
          <a:prstGeom prst="line">
            <a:avLst/>
          </a:prstGeom>
          <a:noFill/>
          <a:ln w="76200">
            <a:solidFill>
              <a:schemeClr val="hlink"/>
            </a:solidFill>
            <a:round/>
            <a:headEnd/>
            <a:tailEnd/>
          </a:ln>
        </p:spPr>
        <p:txBody>
          <a:bodyPr/>
          <a:lstStyle/>
          <a:p>
            <a:endParaRPr lang="en-US"/>
          </a:p>
        </p:txBody>
      </p:sp>
      <p:sp>
        <p:nvSpPr>
          <p:cNvPr id="47108"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47109" name="Text Box 4"/>
          <p:cNvSpPr txBox="1">
            <a:spLocks noChangeArrowheads="1"/>
          </p:cNvSpPr>
          <p:nvPr/>
        </p:nvSpPr>
        <p:spPr bwMode="auto">
          <a:xfrm>
            <a:off x="304800" y="762000"/>
            <a:ext cx="3889847"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NRZ-L and NRZ-I schemes</a:t>
            </a:r>
          </a:p>
        </p:txBody>
      </p:sp>
      <p:sp>
        <p:nvSpPr>
          <p:cNvPr id="471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7111" name="Picture 6"/>
          <p:cNvPicPr>
            <a:picLocks noChangeAspect="1" noChangeArrowheads="1"/>
          </p:cNvPicPr>
          <p:nvPr/>
        </p:nvPicPr>
        <p:blipFill>
          <a:blip r:embed="rId3"/>
          <a:srcRect/>
          <a:stretch>
            <a:fillRect/>
          </a:stretch>
        </p:blipFill>
        <p:spPr bwMode="auto">
          <a:xfrm>
            <a:off x="125413" y="2133600"/>
            <a:ext cx="8866187" cy="27686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1B842784-7E2E-4B34-8101-F346850122B6}" type="slidenum">
              <a:rPr lang="en-US" altLang="en-US"/>
              <a:pPr algn="l"/>
              <a:t>28</a:t>
            </a:fld>
            <a:endParaRPr lang="en-US" altLang="en-US"/>
          </a:p>
        </p:txBody>
      </p:sp>
      <p:sp>
        <p:nvSpPr>
          <p:cNvPr id="4915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5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58" name="Rectangle 5"/>
          <p:cNvSpPr>
            <a:spLocks noChangeArrowheads="1"/>
          </p:cNvSpPr>
          <p:nvPr/>
        </p:nvSpPr>
        <p:spPr bwMode="ltGray">
          <a:xfrm>
            <a:off x="-1066800" y="-129382"/>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6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49162" name="Line 9"/>
          <p:cNvSpPr>
            <a:spLocks noChangeShapeType="1"/>
          </p:cNvSpPr>
          <p:nvPr/>
        </p:nvSpPr>
        <p:spPr bwMode="auto">
          <a:xfrm>
            <a:off x="457200" y="2133600"/>
            <a:ext cx="8153400" cy="0"/>
          </a:xfrm>
          <a:prstGeom prst="line">
            <a:avLst/>
          </a:prstGeom>
          <a:noFill/>
          <a:ln w="76200">
            <a:solidFill>
              <a:srgbClr val="009900"/>
            </a:solidFill>
            <a:round/>
            <a:headEnd/>
            <a:tailEnd/>
          </a:ln>
        </p:spPr>
        <p:txBody>
          <a:bodyPr/>
          <a:lstStyle/>
          <a:p>
            <a:endParaRPr lang="en-US"/>
          </a:p>
        </p:txBody>
      </p:sp>
      <p:sp>
        <p:nvSpPr>
          <p:cNvPr id="49163" name="Line 10"/>
          <p:cNvSpPr>
            <a:spLocks noChangeShapeType="1"/>
          </p:cNvSpPr>
          <p:nvPr/>
        </p:nvSpPr>
        <p:spPr bwMode="auto">
          <a:xfrm>
            <a:off x="458788" y="4876800"/>
            <a:ext cx="8153400" cy="0"/>
          </a:xfrm>
          <a:prstGeom prst="line">
            <a:avLst/>
          </a:prstGeom>
          <a:noFill/>
          <a:ln w="76200">
            <a:solidFill>
              <a:srgbClr val="009900"/>
            </a:solidFill>
            <a:round/>
            <a:headEnd/>
            <a:tailEnd/>
          </a:ln>
        </p:spPr>
        <p:txBody>
          <a:bodyPr/>
          <a:lstStyle/>
          <a:p>
            <a:endParaRPr lang="en-US"/>
          </a:p>
        </p:txBody>
      </p:sp>
      <p:sp>
        <p:nvSpPr>
          <p:cNvPr id="49164" name="Rectangle 11"/>
          <p:cNvSpPr>
            <a:spLocks noChangeArrowheads="1"/>
          </p:cNvSpPr>
          <p:nvPr/>
        </p:nvSpPr>
        <p:spPr bwMode="auto">
          <a:xfrm>
            <a:off x="495300" y="2225675"/>
            <a:ext cx="8077200" cy="2554545"/>
          </a:xfrm>
          <a:prstGeom prst="rect">
            <a:avLst/>
          </a:prstGeom>
          <a:solidFill>
            <a:srgbClr val="99FF33"/>
          </a:solidFill>
          <a:ln w="76200" algn="ctr">
            <a:noFill/>
            <a:miter lim="800000"/>
            <a:headEnd/>
            <a:tailEnd/>
          </a:ln>
        </p:spPr>
        <p:txBody>
          <a:bodyPr>
            <a:spAutoFit/>
          </a:bodyPr>
          <a:lstStyle/>
          <a:p>
            <a:pPr algn="ctr" eaLnBrk="1" hangingPunct="1"/>
            <a:r>
              <a:rPr lang="en-US" altLang="en-US" sz="3200" dirty="0"/>
              <a:t>In NRZ-L the level of the voltage </a:t>
            </a:r>
            <a:r>
              <a:rPr lang="en-US" altLang="en-US" sz="3200" b="1" dirty="0"/>
              <a:t>determines the value of the bit. </a:t>
            </a:r>
            <a:br>
              <a:rPr lang="en-US" altLang="en-US" sz="3200" b="1" dirty="0"/>
            </a:br>
            <a:r>
              <a:rPr lang="en-US" altLang="en-US" sz="3200" b="1" dirty="0"/>
              <a:t>In NRZ-I the inversion </a:t>
            </a:r>
            <a:br>
              <a:rPr lang="en-US" altLang="en-US" sz="3200" b="1" dirty="0"/>
            </a:br>
            <a:r>
              <a:rPr lang="en-US" altLang="en-US" sz="3200" b="1" dirty="0"/>
              <a:t>or the lack of inversion </a:t>
            </a:r>
            <a:br>
              <a:rPr lang="en-US" altLang="en-US" sz="3200" b="1" dirty="0"/>
            </a:br>
            <a:r>
              <a:rPr lang="en-US" altLang="en-US" sz="3200" b="1" dirty="0"/>
              <a:t>determines the value of the bit.</a:t>
            </a:r>
          </a:p>
        </p:txBody>
      </p:sp>
      <p:grpSp>
        <p:nvGrpSpPr>
          <p:cNvPr id="49165" name="Group 12"/>
          <p:cNvGrpSpPr>
            <a:grpSpLocks/>
          </p:cNvGrpSpPr>
          <p:nvPr/>
        </p:nvGrpSpPr>
        <p:grpSpPr bwMode="auto">
          <a:xfrm>
            <a:off x="457200" y="1295400"/>
            <a:ext cx="1143000" cy="566738"/>
            <a:chOff x="1200" y="1248"/>
            <a:chExt cx="720" cy="357"/>
          </a:xfrm>
        </p:grpSpPr>
        <p:pic>
          <p:nvPicPr>
            <p:cNvPr id="49167"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49168"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eaLnBrk="1" hangingPunct="1"/>
              <a:r>
                <a:rPr lang="en-US" altLang="en-US" sz="2800" b="1" i="1" dirty="0">
                  <a:solidFill>
                    <a:schemeClr val="hlink"/>
                  </a:solidFill>
                </a:rPr>
                <a:t>Note</a:t>
              </a:r>
              <a:endParaRPr lang="en-US" altLang="en-US" dirty="0"/>
            </a:p>
          </p:txBody>
        </p:sp>
      </p:grpSp>
      <p:sp>
        <p:nvSpPr>
          <p:cNvPr id="17" name="Line 9"/>
          <p:cNvSpPr>
            <a:spLocks noChangeShapeType="1"/>
          </p:cNvSpPr>
          <p:nvPr/>
        </p:nvSpPr>
        <p:spPr bwMode="auto">
          <a:xfrm>
            <a:off x="457200" y="5029200"/>
            <a:ext cx="8153400" cy="0"/>
          </a:xfrm>
          <a:prstGeom prst="line">
            <a:avLst/>
          </a:prstGeom>
          <a:noFill/>
          <a:ln w="76200">
            <a:solidFill>
              <a:srgbClr val="009900"/>
            </a:solidFill>
            <a:round/>
            <a:headEnd/>
            <a:tailEnd/>
          </a:ln>
        </p:spPr>
        <p:txBody>
          <a:bodyPr/>
          <a:lstStyle/>
          <a:p>
            <a:endParaRPr lang="en-US"/>
          </a:p>
        </p:txBody>
      </p:sp>
      <p:sp>
        <p:nvSpPr>
          <p:cNvPr id="18" name="Line 10"/>
          <p:cNvSpPr>
            <a:spLocks noChangeShapeType="1"/>
          </p:cNvSpPr>
          <p:nvPr/>
        </p:nvSpPr>
        <p:spPr bwMode="auto">
          <a:xfrm>
            <a:off x="458788" y="6248400"/>
            <a:ext cx="8153400" cy="0"/>
          </a:xfrm>
          <a:prstGeom prst="line">
            <a:avLst/>
          </a:prstGeom>
          <a:noFill/>
          <a:ln w="76200">
            <a:solidFill>
              <a:srgbClr val="009900"/>
            </a:solidFill>
            <a:round/>
            <a:headEnd/>
            <a:tailEnd/>
          </a:ln>
        </p:spPr>
        <p:txBody>
          <a:bodyPr/>
          <a:lstStyle/>
          <a:p>
            <a:endParaRPr lang="en-US"/>
          </a:p>
        </p:txBody>
      </p:sp>
      <p:sp>
        <p:nvSpPr>
          <p:cNvPr id="19" name="Rectangle 11"/>
          <p:cNvSpPr>
            <a:spLocks noChangeArrowheads="1"/>
          </p:cNvSpPr>
          <p:nvPr/>
        </p:nvSpPr>
        <p:spPr bwMode="auto">
          <a:xfrm>
            <a:off x="495300" y="5121275"/>
            <a:ext cx="8077200" cy="1066800"/>
          </a:xfrm>
          <a:prstGeom prst="rect">
            <a:avLst/>
          </a:prstGeom>
          <a:solidFill>
            <a:srgbClr val="99FF33"/>
          </a:solidFill>
          <a:ln w="76200" algn="ctr">
            <a:noFill/>
            <a:miter lim="800000"/>
            <a:headEnd/>
            <a:tailEnd/>
          </a:ln>
        </p:spPr>
        <p:txBody>
          <a:bodyPr>
            <a:spAutoFit/>
          </a:bodyPr>
          <a:lstStyle/>
          <a:p>
            <a:pPr algn="ctr" eaLnBrk="1" hangingPunct="1"/>
            <a:r>
              <a:rPr lang="en-US" altLang="en-US" sz="3200" b="1" dirty="0"/>
              <a:t>NRZ-L and NRZ-I both have an average signal rate of N/2 Bd.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F1EDF49B-F5AC-4777-A950-3E1C7F92444C}" type="slidenum">
              <a:rPr lang="en-US" altLang="en-US"/>
              <a:pPr algn="l"/>
              <a:t>29</a:t>
            </a:fld>
            <a:endParaRPr lang="en-US" altLang="en-US"/>
          </a:p>
        </p:txBody>
      </p:sp>
      <p:sp>
        <p:nvSpPr>
          <p:cNvPr id="532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5325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53259" name="Line 10"/>
          <p:cNvSpPr>
            <a:spLocks noChangeShapeType="1"/>
          </p:cNvSpPr>
          <p:nvPr/>
        </p:nvSpPr>
        <p:spPr bwMode="auto">
          <a:xfrm>
            <a:off x="458788" y="3886200"/>
            <a:ext cx="8153400" cy="0"/>
          </a:xfrm>
          <a:prstGeom prst="line">
            <a:avLst/>
          </a:prstGeom>
          <a:noFill/>
          <a:ln w="76200">
            <a:solidFill>
              <a:srgbClr val="009900"/>
            </a:solidFill>
            <a:round/>
            <a:headEnd/>
            <a:tailEnd/>
          </a:ln>
        </p:spPr>
        <p:txBody>
          <a:bodyPr/>
          <a:lstStyle/>
          <a:p>
            <a:endParaRPr lang="en-US"/>
          </a:p>
        </p:txBody>
      </p:sp>
      <p:sp>
        <p:nvSpPr>
          <p:cNvPr id="53260" name="Rectangle 11"/>
          <p:cNvSpPr>
            <a:spLocks noChangeArrowheads="1"/>
          </p:cNvSpPr>
          <p:nvPr/>
        </p:nvSpPr>
        <p:spPr bwMode="auto">
          <a:xfrm>
            <a:off x="495300" y="2759075"/>
            <a:ext cx="8077200" cy="3016250"/>
          </a:xfrm>
          <a:prstGeom prst="rect">
            <a:avLst/>
          </a:prstGeom>
          <a:solidFill>
            <a:srgbClr val="99FF33"/>
          </a:solidFill>
          <a:ln w="76200" algn="ctr">
            <a:noFill/>
            <a:miter lim="800000"/>
            <a:headEnd/>
            <a:tailEnd/>
          </a:ln>
        </p:spPr>
        <p:txBody>
          <a:bodyPr>
            <a:spAutoFit/>
          </a:bodyPr>
          <a:lstStyle/>
          <a:p>
            <a:pPr algn="ctr" eaLnBrk="1" hangingPunct="1"/>
            <a:r>
              <a:rPr lang="en-US" altLang="en-US" sz="3200" b="1" dirty="0"/>
              <a:t>NRZ-L and NRZ-I both have a DC component problem and baseline wandering, it is worse for NRZ-L. Both have no self synchronization &amp;no error detection. Both are relatively simple to implement. </a:t>
            </a:r>
          </a:p>
        </p:txBody>
      </p:sp>
      <p:grpSp>
        <p:nvGrpSpPr>
          <p:cNvPr id="53261" name="Group 12"/>
          <p:cNvGrpSpPr>
            <a:grpSpLocks/>
          </p:cNvGrpSpPr>
          <p:nvPr/>
        </p:nvGrpSpPr>
        <p:grpSpPr bwMode="auto">
          <a:xfrm>
            <a:off x="457200" y="1981200"/>
            <a:ext cx="1143000" cy="566738"/>
            <a:chOff x="1200" y="1248"/>
            <a:chExt cx="720" cy="357"/>
          </a:xfrm>
        </p:grpSpPr>
        <p:pic>
          <p:nvPicPr>
            <p:cNvPr id="53263"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3264"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eaLnBrk="1" hangingPunct="1"/>
              <a:r>
                <a:rPr lang="en-US" altLang="en-US" sz="2800" b="1" i="1">
                  <a:solidFill>
                    <a:schemeClr val="hlink"/>
                  </a:solidFill>
                </a:rPr>
                <a:t>Note</a:t>
              </a:r>
              <a:endParaRPr lang="en-US"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09850F-AB08-4C57-AA2A-335F0AB77919}"/>
              </a:ext>
            </a:extLst>
          </p:cNvPr>
          <p:cNvSpPr>
            <a:spLocks noGrp="1"/>
          </p:cNvSpPr>
          <p:nvPr>
            <p:ph idx="1"/>
          </p:nvPr>
        </p:nvSpPr>
        <p:spPr>
          <a:xfrm>
            <a:off x="457200" y="888507"/>
            <a:ext cx="8229600" cy="4674093"/>
          </a:xfrm>
        </p:spPr>
        <p:txBody>
          <a:bodyPr/>
          <a:lstStyle/>
          <a:p>
            <a:pPr marL="0" indent="0">
              <a:lnSpc>
                <a:spcPct val="150000"/>
              </a:lnSpc>
              <a:buNone/>
            </a:pPr>
            <a:r>
              <a:rPr lang="en-US" sz="1900" b="1" u="sng" dirty="0">
                <a:latin typeface="+mj-lt"/>
                <a:cs typeface="Times New Roman" panose="02020603050405020304" pitchFamily="18" charset="0"/>
              </a:rPr>
              <a:t>TOPICS TO BE LEARNED:</a:t>
            </a:r>
          </a:p>
          <a:p>
            <a:pPr>
              <a:lnSpc>
                <a:spcPct val="150000"/>
              </a:lnSpc>
            </a:pPr>
            <a:r>
              <a:rPr lang="en-US" sz="1900" b="1" u="sng" dirty="0">
                <a:solidFill>
                  <a:srgbClr val="CC0099"/>
                </a:solidFill>
                <a:latin typeface="+mj-lt"/>
                <a:cs typeface="Times New Roman" panose="02020603050405020304" pitchFamily="18" charset="0"/>
              </a:rPr>
              <a:t>Session 1:</a:t>
            </a:r>
            <a:r>
              <a:rPr lang="en-US" sz="1900" dirty="0">
                <a:latin typeface="+mj-lt"/>
                <a:cs typeface="Times New Roman" panose="02020603050405020304" pitchFamily="18" charset="0"/>
              </a:rPr>
              <a:t> Line Coding Schemes: Unipolar, Polar and Bipolar.</a:t>
            </a:r>
          </a:p>
          <a:p>
            <a:pPr>
              <a:lnSpc>
                <a:spcPct val="150000"/>
              </a:lnSpc>
            </a:pPr>
            <a:r>
              <a:rPr lang="en-US" sz="1900" b="1" u="sng" dirty="0">
                <a:solidFill>
                  <a:srgbClr val="CC0099"/>
                </a:solidFill>
                <a:latin typeface="+mj-lt"/>
                <a:cs typeface="Times New Roman" panose="02020603050405020304" pitchFamily="18" charset="0"/>
              </a:rPr>
              <a:t>Session 2:</a:t>
            </a:r>
            <a:r>
              <a:rPr lang="en-US" sz="1900" u="sng" dirty="0">
                <a:latin typeface="+mj-lt"/>
                <a:cs typeface="Times New Roman" panose="02020603050405020304" pitchFamily="18" charset="0"/>
              </a:rPr>
              <a:t> </a:t>
            </a:r>
            <a:r>
              <a:rPr lang="en-US" sz="1900" dirty="0">
                <a:latin typeface="+mj-lt"/>
                <a:cs typeface="Times New Roman" panose="02020603050405020304" pitchFamily="18" charset="0"/>
              </a:rPr>
              <a:t>Amplitude Shift Keying Technique, Frequency Shift Keying Technique and Phase Shift Keying Technique, Pulse Code Modulation, Delta Modulation</a:t>
            </a:r>
          </a:p>
          <a:p>
            <a:pPr>
              <a:lnSpc>
                <a:spcPct val="150000"/>
              </a:lnSpc>
            </a:pPr>
            <a:r>
              <a:rPr lang="en-US" sz="1900" b="1" u="sng" dirty="0">
                <a:solidFill>
                  <a:srgbClr val="CC0099"/>
                </a:solidFill>
                <a:latin typeface="+mj-lt"/>
                <a:cs typeface="Times New Roman" panose="02020603050405020304" pitchFamily="18" charset="0"/>
              </a:rPr>
              <a:t>Session 5:</a:t>
            </a:r>
            <a:r>
              <a:rPr lang="en-US" sz="1900" dirty="0">
                <a:latin typeface="+mj-lt"/>
                <a:cs typeface="Times New Roman" panose="02020603050405020304" pitchFamily="18" charset="0"/>
              </a:rPr>
              <a:t> Multiplexing: Frequency Division Multiplexing(FDM)</a:t>
            </a:r>
          </a:p>
          <a:p>
            <a:pPr>
              <a:lnSpc>
                <a:spcPct val="150000"/>
              </a:lnSpc>
            </a:pPr>
            <a:r>
              <a:rPr lang="en-US" sz="1900" b="1" u="sng" dirty="0">
                <a:solidFill>
                  <a:srgbClr val="CC0099"/>
                </a:solidFill>
                <a:latin typeface="+mj-lt"/>
                <a:cs typeface="Times New Roman" panose="02020603050405020304" pitchFamily="18" charset="0"/>
              </a:rPr>
              <a:t>Session 6:</a:t>
            </a:r>
            <a:r>
              <a:rPr lang="en-US" sz="1900" u="sng" dirty="0">
                <a:latin typeface="+mj-lt"/>
                <a:cs typeface="Times New Roman" panose="02020603050405020304" pitchFamily="18" charset="0"/>
              </a:rPr>
              <a:t> </a:t>
            </a:r>
            <a:r>
              <a:rPr lang="en-US" sz="1900" dirty="0">
                <a:solidFill>
                  <a:srgbClr val="000000"/>
                </a:solidFill>
                <a:latin typeface="+mj-lt"/>
              </a:rPr>
              <a:t>Time Division Multiplexing(</a:t>
            </a:r>
            <a:r>
              <a:rPr lang="en-US" sz="1900" dirty="0">
                <a:latin typeface="+mj-lt"/>
                <a:cs typeface="Times New Roman" panose="02020603050405020304" pitchFamily="18" charset="0"/>
              </a:rPr>
              <a:t>TDM), </a:t>
            </a:r>
            <a:r>
              <a:rPr lang="en-US" sz="1900" dirty="0">
                <a:solidFill>
                  <a:srgbClr val="000000"/>
                </a:solidFill>
                <a:latin typeface="+mj-lt"/>
              </a:rPr>
              <a:t>Wavelength Division Multiplexing(</a:t>
            </a:r>
            <a:r>
              <a:rPr lang="en-US" sz="1900" dirty="0">
                <a:latin typeface="+mj-lt"/>
                <a:cs typeface="Times New Roman" panose="02020603050405020304" pitchFamily="18" charset="0"/>
              </a:rPr>
              <a:t>WDM)</a:t>
            </a:r>
          </a:p>
          <a:p>
            <a:pPr>
              <a:lnSpc>
                <a:spcPct val="150000"/>
              </a:lnSpc>
            </a:pPr>
            <a:r>
              <a:rPr lang="en-US" sz="1900" b="1" u="sng" dirty="0">
                <a:solidFill>
                  <a:srgbClr val="CC0099"/>
                </a:solidFill>
                <a:latin typeface="+mj-lt"/>
                <a:cs typeface="Times New Roman" panose="02020603050405020304" pitchFamily="18" charset="0"/>
              </a:rPr>
              <a:t>Session 9 : </a:t>
            </a:r>
            <a:r>
              <a:rPr lang="en-US" sz="1900" dirty="0">
                <a:latin typeface="+mj-lt"/>
                <a:cs typeface="Times New Roman" panose="02020603050405020304" pitchFamily="18" charset="0"/>
              </a:rPr>
              <a:t>Guided Media: Twisted pair, coaxial and Fiber optic cables, </a:t>
            </a:r>
            <a:r>
              <a:rPr lang="en-US" sz="1900" dirty="0">
                <a:solidFill>
                  <a:srgbClr val="000000"/>
                </a:solidFill>
                <a:latin typeface="+mj-lt"/>
              </a:rPr>
              <a:t>Unguided Media: Radio waves</a:t>
            </a:r>
            <a:r>
              <a:rPr lang="en-US" sz="1900" dirty="0">
                <a:latin typeface="+mj-lt"/>
                <a:cs typeface="Times New Roman" panose="02020603050405020304" pitchFamily="18" charset="0"/>
              </a:rPr>
              <a:t>.</a:t>
            </a:r>
          </a:p>
          <a:p>
            <a:pPr>
              <a:lnSpc>
                <a:spcPct val="150000"/>
              </a:lnSpc>
            </a:pPr>
            <a:r>
              <a:rPr lang="en-US" sz="1900" b="1" u="sng" dirty="0">
                <a:solidFill>
                  <a:srgbClr val="CC0099"/>
                </a:solidFill>
                <a:latin typeface="+mj-lt"/>
                <a:cs typeface="Times New Roman" panose="02020603050405020304" pitchFamily="18" charset="0"/>
              </a:rPr>
              <a:t>Session 10:</a:t>
            </a:r>
            <a:r>
              <a:rPr lang="en-US" sz="1900" u="sng" dirty="0">
                <a:latin typeface="+mj-lt"/>
                <a:cs typeface="Times New Roman" panose="02020603050405020304" pitchFamily="18" charset="0"/>
              </a:rPr>
              <a:t> </a:t>
            </a:r>
            <a:r>
              <a:rPr lang="en-US" sz="1900" dirty="0">
                <a:latin typeface="+mj-lt"/>
                <a:cs typeface="Times New Roman" panose="02020603050405020304" pitchFamily="18" charset="0"/>
              </a:rPr>
              <a:t>Microwaves and Infrared.</a:t>
            </a:r>
          </a:p>
          <a:p>
            <a:pPr>
              <a:lnSpc>
                <a:spcPct val="150000"/>
              </a:lnSpc>
            </a:pPr>
            <a:endParaRPr lang="en-US" sz="1900" dirty="0">
              <a:latin typeface="+mj-lt"/>
            </a:endParaRPr>
          </a:p>
          <a:p>
            <a:pPr>
              <a:lnSpc>
                <a:spcPct val="150000"/>
              </a:lnSpc>
            </a:pPr>
            <a:endParaRPr lang="en-US" sz="1900" dirty="0">
              <a:latin typeface="+mj-lt"/>
            </a:endParaRPr>
          </a:p>
          <a:p>
            <a:pPr marL="0" indent="0">
              <a:lnSpc>
                <a:spcPct val="150000"/>
              </a:lnSpc>
              <a:buNone/>
            </a:pPr>
            <a:endParaRPr lang="en-IN" sz="1900" dirty="0">
              <a:latin typeface="+mj-lt"/>
            </a:endParaRPr>
          </a:p>
        </p:txBody>
      </p:sp>
    </p:spTree>
    <p:extLst>
      <p:ext uri="{BB962C8B-B14F-4D97-AF65-F5344CB8AC3E}">
        <p14:creationId xmlns:p14="http://schemas.microsoft.com/office/powerpoint/2010/main" val="304883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100">
                <a:latin typeface="+mj-lt"/>
              </a:rPr>
              <a:t>4.</a:t>
            </a:r>
            <a:fld id="{10B18BFC-B86F-479D-A28F-D8AE49F2F099}" type="slidenum">
              <a:rPr lang="en-US" altLang="en-US" sz="1100">
                <a:latin typeface="+mj-lt"/>
              </a:rPr>
              <a:pPr algn="l"/>
              <a:t>30</a:t>
            </a:fld>
            <a:endParaRPr lang="en-US" altLang="en-US" sz="1100">
              <a:latin typeface="+mj-lt"/>
            </a:endParaRPr>
          </a:p>
        </p:txBody>
      </p:sp>
      <p:sp>
        <p:nvSpPr>
          <p:cNvPr id="552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000">
              <a:latin typeface="+mj-lt"/>
            </a:endParaRPr>
          </a:p>
        </p:txBody>
      </p:sp>
      <p:sp>
        <p:nvSpPr>
          <p:cNvPr id="553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000">
              <a:latin typeface="+mj-lt"/>
            </a:endParaRPr>
          </a:p>
        </p:txBody>
      </p:sp>
      <p:sp>
        <p:nvSpPr>
          <p:cNvPr id="55301" name="Rectangle 9"/>
          <p:cNvSpPr>
            <a:spLocks noChangeArrowheads="1"/>
          </p:cNvSpPr>
          <p:nvPr/>
        </p:nvSpPr>
        <p:spPr bwMode="auto">
          <a:xfrm>
            <a:off x="228600" y="1143000"/>
            <a:ext cx="8686800" cy="830997"/>
          </a:xfrm>
          <a:prstGeom prst="rect">
            <a:avLst/>
          </a:prstGeom>
          <a:noFill/>
          <a:ln w="9525">
            <a:noFill/>
            <a:miter lim="800000"/>
            <a:headEnd/>
            <a:tailEnd/>
          </a:ln>
        </p:spPr>
        <p:txBody>
          <a:bodyPr>
            <a:spAutoFit/>
          </a:bodyPr>
          <a:lstStyle/>
          <a:p>
            <a:pPr algn="just" eaLnBrk="1" hangingPunct="1"/>
            <a:r>
              <a:rPr lang="en-US" altLang="en-US" sz="2400" b="1" i="1">
                <a:latin typeface="+mj-lt"/>
              </a:rPr>
              <a:t>A system is using NRZ-I to transfer 10-Mbps data. What are the average signal rate and minimum bandwidth?</a:t>
            </a:r>
          </a:p>
        </p:txBody>
      </p:sp>
      <p:sp>
        <p:nvSpPr>
          <p:cNvPr id="55302" name="Rectangle 10"/>
          <p:cNvSpPr>
            <a:spLocks noChangeArrowheads="1"/>
          </p:cNvSpPr>
          <p:nvPr/>
        </p:nvSpPr>
        <p:spPr bwMode="auto">
          <a:xfrm>
            <a:off x="231228" y="2209800"/>
            <a:ext cx="8686800" cy="3046988"/>
          </a:xfrm>
          <a:prstGeom prst="rect">
            <a:avLst/>
          </a:prstGeom>
          <a:noFill/>
          <a:ln w="9525">
            <a:noFill/>
            <a:miter lim="800000"/>
            <a:headEnd/>
            <a:tailEnd/>
          </a:ln>
        </p:spPr>
        <p:txBody>
          <a:bodyPr>
            <a:spAutoFit/>
          </a:bodyPr>
          <a:lstStyle/>
          <a:p>
            <a:pPr algn="just" eaLnBrk="1" hangingPunct="1"/>
            <a:r>
              <a:rPr lang="en-US" altLang="en-US" sz="2400" b="1" i="1" dirty="0">
                <a:solidFill>
                  <a:schemeClr val="hlink"/>
                </a:solidFill>
                <a:latin typeface="+mj-lt"/>
              </a:rPr>
              <a:t>Solution</a:t>
            </a:r>
          </a:p>
          <a:p>
            <a:pPr algn="just" eaLnBrk="1" hangingPunct="1"/>
            <a:endParaRPr lang="en-US" altLang="en-US" sz="2400" b="1" i="1" dirty="0">
              <a:solidFill>
                <a:schemeClr val="hlink"/>
              </a:solidFill>
              <a:latin typeface="+mj-lt"/>
            </a:endParaRPr>
          </a:p>
          <a:p>
            <a:pPr algn="just" eaLnBrk="1" hangingPunct="1"/>
            <a:r>
              <a:rPr lang="en-US" altLang="en-US" sz="2400" b="1" i="1" dirty="0">
                <a:latin typeface="+mj-lt"/>
              </a:rPr>
              <a:t>The average signal rate is S=  N / 2 = 500 </a:t>
            </a:r>
            <a:r>
              <a:rPr lang="en-US" altLang="en-US" sz="2400" b="1" i="1" dirty="0" err="1">
                <a:latin typeface="+mj-lt"/>
              </a:rPr>
              <a:t>kbaud</a:t>
            </a:r>
            <a:r>
              <a:rPr lang="en-US" altLang="en-US" sz="2400" b="1" i="1" dirty="0">
                <a:latin typeface="+mj-lt"/>
              </a:rPr>
              <a:t>. The minimum bandwidth for this average baud rate is </a:t>
            </a:r>
            <a:r>
              <a:rPr lang="en-US" altLang="en-US" sz="2400" b="1" i="1" dirty="0" err="1">
                <a:latin typeface="+mj-lt"/>
              </a:rPr>
              <a:t>Bmin</a:t>
            </a:r>
            <a:r>
              <a:rPr lang="en-US" altLang="en-US" sz="2400" b="1" i="1" dirty="0">
                <a:latin typeface="+mj-lt"/>
              </a:rPr>
              <a:t> = S = 500 kHz.</a:t>
            </a:r>
          </a:p>
          <a:p>
            <a:pPr algn="just" eaLnBrk="1" hangingPunct="1"/>
            <a:endParaRPr lang="en-US" altLang="en-US" sz="2400" b="1" i="1" dirty="0">
              <a:latin typeface="+mj-lt"/>
            </a:endParaRPr>
          </a:p>
          <a:p>
            <a:pPr algn="just" eaLnBrk="1" hangingPunct="1"/>
            <a:r>
              <a:rPr lang="en-US" altLang="en-US" sz="2400" b="1" i="1" dirty="0">
                <a:latin typeface="+mj-lt"/>
              </a:rPr>
              <a:t>Note c = 1/2 for the avg. case as worst case is 1 and best case is 0</a:t>
            </a:r>
          </a:p>
        </p:txBody>
      </p:sp>
      <p:sp>
        <p:nvSpPr>
          <p:cNvPr id="55303" name="Text Box 11"/>
          <p:cNvSpPr txBox="1">
            <a:spLocks noChangeArrowheads="1"/>
          </p:cNvSpPr>
          <p:nvPr/>
        </p:nvSpPr>
        <p:spPr bwMode="auto">
          <a:xfrm>
            <a:off x="1143000" y="0"/>
            <a:ext cx="1957267" cy="523220"/>
          </a:xfrm>
          <a:prstGeom prst="rect">
            <a:avLst/>
          </a:prstGeom>
          <a:noFill/>
          <a:ln w="9525">
            <a:noFill/>
            <a:miter lim="800000"/>
            <a:headEnd/>
            <a:tailEnd/>
          </a:ln>
        </p:spPr>
        <p:txBody>
          <a:bodyPr wrap="none">
            <a:spAutoFit/>
          </a:bodyPr>
          <a:lstStyle/>
          <a:p>
            <a:pPr eaLnBrk="1" hangingPunct="1"/>
            <a:r>
              <a:rPr lang="en-US" altLang="en-US" sz="2800" b="1" i="1">
                <a:solidFill>
                  <a:schemeClr val="hlink"/>
                </a:solidFill>
                <a:latin typeface="+mj-lt"/>
              </a:rPr>
              <a:t>     Example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4BCC1FCD-8C69-476C-9EF1-68A9CAE9DB5E}" type="slidenum">
              <a:rPr lang="en-US" altLang="en-US"/>
              <a:pPr algn="l"/>
              <a:t>31</a:t>
            </a:fld>
            <a:endParaRPr lang="en-US" altLang="en-US"/>
          </a:p>
        </p:txBody>
      </p:sp>
      <p:sp>
        <p:nvSpPr>
          <p:cNvPr id="57347" name="Rectangle 2"/>
          <p:cNvSpPr>
            <a:spLocks noGrp="1" noChangeArrowheads="1"/>
          </p:cNvSpPr>
          <p:nvPr>
            <p:ph type="title"/>
          </p:nvPr>
        </p:nvSpPr>
        <p:spPr>
          <a:xfrm>
            <a:off x="609600" y="381000"/>
            <a:ext cx="7772400" cy="838200"/>
          </a:xfrm>
        </p:spPr>
        <p:txBody>
          <a:bodyPr anchor="t"/>
          <a:lstStyle/>
          <a:p>
            <a:pPr eaLnBrk="1" hangingPunct="1"/>
            <a:r>
              <a:rPr lang="en-US" altLang="en-US" sz="3200" b="1" dirty="0"/>
              <a:t>Polar - RZ</a:t>
            </a:r>
          </a:p>
        </p:txBody>
      </p:sp>
      <p:sp>
        <p:nvSpPr>
          <p:cNvPr id="57348" name="Rectangle 3"/>
          <p:cNvSpPr>
            <a:spLocks noGrp="1" noChangeArrowheads="1"/>
          </p:cNvSpPr>
          <p:nvPr>
            <p:ph type="body" idx="1"/>
          </p:nvPr>
        </p:nvSpPr>
        <p:spPr>
          <a:xfrm>
            <a:off x="533400" y="1295400"/>
            <a:ext cx="8305800" cy="5105400"/>
          </a:xfrm>
        </p:spPr>
        <p:txBody>
          <a:bodyPr/>
          <a:lstStyle/>
          <a:p>
            <a:pPr algn="just" eaLnBrk="1" hangingPunct="1">
              <a:lnSpc>
                <a:spcPct val="150000"/>
              </a:lnSpc>
              <a:buFont typeface="Wingdings" panose="05000000000000000000" pitchFamily="2" charset="2"/>
              <a:buChar char="§"/>
            </a:pPr>
            <a:r>
              <a:rPr lang="en-US" altLang="en-US" sz="2200" dirty="0">
                <a:latin typeface="+mj-lt"/>
              </a:rPr>
              <a:t>The Return to Zero (RZ) scheme uses three voltage values. +, 0, -. </a:t>
            </a:r>
          </a:p>
          <a:p>
            <a:pPr algn="just" eaLnBrk="1" hangingPunct="1">
              <a:lnSpc>
                <a:spcPct val="150000"/>
              </a:lnSpc>
              <a:buFont typeface="Wingdings" panose="05000000000000000000" pitchFamily="2" charset="2"/>
              <a:buChar char="§"/>
            </a:pPr>
            <a:r>
              <a:rPr lang="en-US" altLang="en-US" sz="2200" dirty="0">
                <a:latin typeface="+mj-lt"/>
              </a:rPr>
              <a:t>Each symbol has a transition in the middle. Either from high to zero or from low to zero.</a:t>
            </a:r>
          </a:p>
          <a:p>
            <a:pPr algn="just" eaLnBrk="1" hangingPunct="1">
              <a:lnSpc>
                <a:spcPct val="150000"/>
              </a:lnSpc>
              <a:buFont typeface="Wingdings" panose="05000000000000000000" pitchFamily="2" charset="2"/>
              <a:buChar char="§"/>
            </a:pPr>
            <a:r>
              <a:rPr lang="en-US" altLang="en-US" sz="2200" dirty="0">
                <a:latin typeface="+mj-lt"/>
              </a:rPr>
              <a:t>This scheme has more signal transitions (two per symbol) and therefore requires a wider bandwidth.</a:t>
            </a:r>
          </a:p>
          <a:p>
            <a:pPr algn="just" eaLnBrk="1" hangingPunct="1">
              <a:lnSpc>
                <a:spcPct val="150000"/>
              </a:lnSpc>
              <a:buFont typeface="Wingdings" panose="05000000000000000000" pitchFamily="2" charset="2"/>
              <a:buChar char="§"/>
            </a:pPr>
            <a:r>
              <a:rPr lang="en-US" altLang="en-US" sz="2200" dirty="0">
                <a:latin typeface="+mj-lt"/>
              </a:rPr>
              <a:t>No DC components or baseline wandering.</a:t>
            </a:r>
          </a:p>
          <a:p>
            <a:pPr algn="just" eaLnBrk="1" hangingPunct="1">
              <a:lnSpc>
                <a:spcPct val="150000"/>
              </a:lnSpc>
              <a:buFont typeface="Wingdings" panose="05000000000000000000" pitchFamily="2" charset="2"/>
              <a:buChar char="§"/>
            </a:pPr>
            <a:r>
              <a:rPr lang="en-US" altLang="en-US" sz="2200" dirty="0">
                <a:latin typeface="+mj-lt"/>
              </a:rPr>
              <a:t>Not synchronized.</a:t>
            </a:r>
          </a:p>
          <a:p>
            <a:pPr algn="just" eaLnBrk="1" hangingPunct="1">
              <a:lnSpc>
                <a:spcPct val="150000"/>
              </a:lnSpc>
              <a:buFont typeface="Wingdings" panose="05000000000000000000" pitchFamily="2" charset="2"/>
              <a:buChar char="§"/>
            </a:pPr>
            <a:r>
              <a:rPr lang="en-US" altLang="en-US" sz="2200" dirty="0">
                <a:latin typeface="+mj-lt"/>
              </a:rPr>
              <a:t>More complex as it uses three voltage level. It has no error detection capability.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C926D393-A4C1-4A95-AA8B-F475E385C536}" type="slidenum">
              <a:rPr lang="en-US" altLang="en-US"/>
              <a:pPr algn="l"/>
              <a:t>32</a:t>
            </a:fld>
            <a:endParaRPr lang="en-US" altLang="en-US"/>
          </a:p>
        </p:txBody>
      </p:sp>
      <p:sp>
        <p:nvSpPr>
          <p:cNvPr id="59395"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939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9397" name="Text Box 4"/>
          <p:cNvSpPr txBox="1">
            <a:spLocks noChangeArrowheads="1"/>
          </p:cNvSpPr>
          <p:nvPr/>
        </p:nvSpPr>
        <p:spPr bwMode="auto">
          <a:xfrm>
            <a:off x="304800" y="762000"/>
            <a:ext cx="2226892"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RZ scheme</a:t>
            </a:r>
          </a:p>
        </p:txBody>
      </p:sp>
      <p:sp>
        <p:nvSpPr>
          <p:cNvPr id="593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9399" name="Picture 6"/>
          <p:cNvPicPr>
            <a:picLocks noChangeAspect="1" noChangeArrowheads="1"/>
          </p:cNvPicPr>
          <p:nvPr/>
        </p:nvPicPr>
        <p:blipFill>
          <a:blip r:embed="rId3"/>
          <a:srcRect/>
          <a:stretch>
            <a:fillRect/>
          </a:stretch>
        </p:blipFill>
        <p:spPr bwMode="auto">
          <a:xfrm>
            <a:off x="477838" y="2376488"/>
            <a:ext cx="7751762" cy="234791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15AFF96A-F5D2-4026-A8B9-5C8E4DE3AC7D}" type="slidenum">
              <a:rPr lang="en-US" altLang="en-US"/>
              <a:pPr algn="l"/>
              <a:t>33</a:t>
            </a:fld>
            <a:endParaRPr lang="en-US" altLang="en-US"/>
          </a:p>
        </p:txBody>
      </p:sp>
      <p:sp>
        <p:nvSpPr>
          <p:cNvPr id="61443" name="Rectangle 2"/>
          <p:cNvSpPr>
            <a:spLocks noGrp="1" noChangeArrowheads="1"/>
          </p:cNvSpPr>
          <p:nvPr>
            <p:ph type="title"/>
          </p:nvPr>
        </p:nvSpPr>
        <p:spPr>
          <a:xfrm>
            <a:off x="304800" y="457200"/>
            <a:ext cx="7772400" cy="1143000"/>
          </a:xfrm>
        </p:spPr>
        <p:txBody>
          <a:bodyPr anchor="t"/>
          <a:lstStyle/>
          <a:p>
            <a:pPr eaLnBrk="1" hangingPunct="1"/>
            <a:r>
              <a:rPr lang="en-US" altLang="en-US" sz="2800" b="1" dirty="0"/>
              <a:t>Polar - </a:t>
            </a:r>
            <a:r>
              <a:rPr lang="en-US" altLang="en-US" sz="2800" b="1" dirty="0" err="1"/>
              <a:t>Biphase</a:t>
            </a:r>
            <a:r>
              <a:rPr lang="en-US" altLang="en-US" sz="2800" b="1" dirty="0"/>
              <a:t>: Manchester and Differential Manchester</a:t>
            </a:r>
            <a:endParaRPr lang="en-US" altLang="en-US" sz="3200" b="1" dirty="0"/>
          </a:p>
        </p:txBody>
      </p:sp>
      <p:sp>
        <p:nvSpPr>
          <p:cNvPr id="61444" name="Rectangle 3"/>
          <p:cNvSpPr>
            <a:spLocks noGrp="1" noChangeArrowheads="1"/>
          </p:cNvSpPr>
          <p:nvPr>
            <p:ph type="body" idx="1"/>
          </p:nvPr>
        </p:nvSpPr>
        <p:spPr>
          <a:xfrm>
            <a:off x="381000" y="1371600"/>
            <a:ext cx="8248650" cy="4114800"/>
          </a:xfrm>
        </p:spPr>
        <p:txBody>
          <a:bodyPr/>
          <a:lstStyle/>
          <a:p>
            <a:pPr algn="just" eaLnBrk="1" hangingPunct="1">
              <a:lnSpc>
                <a:spcPct val="150000"/>
              </a:lnSpc>
            </a:pPr>
            <a:r>
              <a:rPr lang="en-US" altLang="en-US" sz="2200" dirty="0">
                <a:solidFill>
                  <a:schemeClr val="hlink"/>
                </a:solidFill>
                <a:latin typeface="+mj-lt"/>
              </a:rPr>
              <a:t>Manchester</a:t>
            </a:r>
            <a:r>
              <a:rPr lang="en-US" altLang="en-US" sz="2200" dirty="0">
                <a:latin typeface="+mj-lt"/>
              </a:rPr>
              <a:t> coding consists of combining the NRZ-L and RZ schemes.</a:t>
            </a:r>
          </a:p>
          <a:p>
            <a:pPr lvl="1" algn="just" eaLnBrk="1" hangingPunct="1">
              <a:lnSpc>
                <a:spcPct val="150000"/>
              </a:lnSpc>
            </a:pPr>
            <a:r>
              <a:rPr lang="en-US" altLang="en-US" sz="2200" dirty="0">
                <a:latin typeface="+mj-lt"/>
              </a:rPr>
              <a:t>Every symbol has a level transition in the middle: from high to low or low to high. Uses only two voltage levels.</a:t>
            </a:r>
          </a:p>
          <a:p>
            <a:pPr algn="just" eaLnBrk="1" hangingPunct="1">
              <a:lnSpc>
                <a:spcPct val="150000"/>
              </a:lnSpc>
            </a:pPr>
            <a:r>
              <a:rPr lang="en-US" altLang="en-US" sz="2200" dirty="0">
                <a:solidFill>
                  <a:schemeClr val="hlink"/>
                </a:solidFill>
                <a:latin typeface="+mj-lt"/>
              </a:rPr>
              <a:t>Differential Manchester</a:t>
            </a:r>
            <a:r>
              <a:rPr lang="en-US" altLang="en-US" sz="2200" dirty="0">
                <a:latin typeface="+mj-lt"/>
              </a:rPr>
              <a:t> coding consists of combining the NRZ-I and RZ schemes.</a:t>
            </a:r>
          </a:p>
          <a:p>
            <a:pPr lvl="1" algn="just" eaLnBrk="1" hangingPunct="1">
              <a:lnSpc>
                <a:spcPct val="150000"/>
              </a:lnSpc>
            </a:pPr>
            <a:r>
              <a:rPr lang="en-US" altLang="en-US" sz="2200" dirty="0">
                <a:latin typeface="+mj-lt"/>
              </a:rPr>
              <a:t>Every symbol has a level transition in the middle. But the level at the beginning of the symbol is determined by the symbol value. One symbol causes a level change the other does not.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35B9444F-F7CF-47E6-98A0-9DBFC95317CC}" type="slidenum">
              <a:rPr lang="en-US" altLang="en-US"/>
              <a:pPr algn="l"/>
              <a:t>34</a:t>
            </a:fld>
            <a:endParaRPr lang="en-US" altLang="en-US"/>
          </a:p>
        </p:txBody>
      </p:sp>
      <p:sp>
        <p:nvSpPr>
          <p:cNvPr id="6349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349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3493" name="Text Box 4"/>
          <p:cNvSpPr txBox="1">
            <a:spLocks noChangeArrowheads="1"/>
          </p:cNvSpPr>
          <p:nvPr/>
        </p:nvSpPr>
        <p:spPr bwMode="auto">
          <a:xfrm>
            <a:off x="304800" y="762000"/>
            <a:ext cx="7403630"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a:t>
            </a:r>
            <a:r>
              <a:rPr lang="en-US" altLang="en-US" b="1" i="1" dirty="0" err="1"/>
              <a:t>biphase</a:t>
            </a:r>
            <a:r>
              <a:rPr lang="en-US" altLang="en-US" b="1" i="1" dirty="0"/>
              <a:t>: Manchester and differential Manchester schemes</a:t>
            </a:r>
          </a:p>
        </p:txBody>
      </p:sp>
      <p:sp>
        <p:nvSpPr>
          <p:cNvPr id="634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3495" name="Picture 7"/>
          <p:cNvPicPr>
            <a:picLocks noChangeAspect="1" noChangeArrowheads="1"/>
          </p:cNvPicPr>
          <p:nvPr/>
        </p:nvPicPr>
        <p:blipFill>
          <a:blip r:embed="rId3"/>
          <a:srcRect/>
          <a:stretch>
            <a:fillRect/>
          </a:stretch>
        </p:blipFill>
        <p:spPr bwMode="auto">
          <a:xfrm>
            <a:off x="328613" y="1560513"/>
            <a:ext cx="8510587" cy="40862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82D338B5-8213-497F-99B9-E26C01A5C45E}" type="slidenum">
              <a:rPr lang="en-US" altLang="en-US"/>
              <a:pPr algn="l"/>
              <a:t>35</a:t>
            </a:fld>
            <a:endParaRPr lang="en-US" altLang="en-US"/>
          </a:p>
        </p:txBody>
      </p:sp>
      <p:sp>
        <p:nvSpPr>
          <p:cNvPr id="65539" name="Line 9"/>
          <p:cNvSpPr>
            <a:spLocks noChangeShapeType="1"/>
          </p:cNvSpPr>
          <p:nvPr/>
        </p:nvSpPr>
        <p:spPr bwMode="auto">
          <a:xfrm>
            <a:off x="457200" y="1219200"/>
            <a:ext cx="8153400" cy="0"/>
          </a:xfrm>
          <a:prstGeom prst="line">
            <a:avLst/>
          </a:prstGeom>
          <a:noFill/>
          <a:ln w="76200">
            <a:solidFill>
              <a:srgbClr val="009900"/>
            </a:solidFill>
            <a:round/>
            <a:headEnd/>
            <a:tailEnd/>
          </a:ln>
        </p:spPr>
        <p:txBody>
          <a:bodyPr/>
          <a:lstStyle/>
          <a:p>
            <a:endParaRPr lang="en-US"/>
          </a:p>
        </p:txBody>
      </p:sp>
      <p:sp>
        <p:nvSpPr>
          <p:cNvPr id="65540" name="Line 10"/>
          <p:cNvSpPr>
            <a:spLocks noChangeShapeType="1"/>
          </p:cNvSpPr>
          <p:nvPr/>
        </p:nvSpPr>
        <p:spPr bwMode="auto">
          <a:xfrm>
            <a:off x="458788" y="3429000"/>
            <a:ext cx="8153400" cy="0"/>
          </a:xfrm>
          <a:prstGeom prst="line">
            <a:avLst/>
          </a:prstGeom>
          <a:noFill/>
          <a:ln w="76200">
            <a:solidFill>
              <a:srgbClr val="009900"/>
            </a:solidFill>
            <a:round/>
            <a:headEnd/>
            <a:tailEnd/>
          </a:ln>
        </p:spPr>
        <p:txBody>
          <a:bodyPr/>
          <a:lstStyle/>
          <a:p>
            <a:endParaRPr lang="en-US"/>
          </a:p>
        </p:txBody>
      </p:sp>
      <p:sp>
        <p:nvSpPr>
          <p:cNvPr id="65541" name="Rectangle 11"/>
          <p:cNvSpPr>
            <a:spLocks noChangeArrowheads="1"/>
          </p:cNvSpPr>
          <p:nvPr/>
        </p:nvSpPr>
        <p:spPr bwMode="auto">
          <a:xfrm>
            <a:off x="495300" y="1311275"/>
            <a:ext cx="8077200" cy="2041525"/>
          </a:xfrm>
          <a:prstGeom prst="rect">
            <a:avLst/>
          </a:prstGeom>
          <a:solidFill>
            <a:srgbClr val="99FF33"/>
          </a:solidFill>
          <a:ln w="76200" algn="ctr">
            <a:noFill/>
            <a:miter lim="800000"/>
            <a:headEnd/>
            <a:tailEnd/>
          </a:ln>
        </p:spPr>
        <p:txBody>
          <a:bodyPr>
            <a:spAutoFit/>
          </a:bodyPr>
          <a:lstStyle/>
          <a:p>
            <a:pPr algn="ctr" eaLnBrk="1" hangingPunct="1"/>
            <a:r>
              <a:rPr lang="en-US" altLang="en-US" sz="3200" b="1"/>
              <a:t>In Manchester and differential Manchester encoding, the transition</a:t>
            </a:r>
          </a:p>
          <a:p>
            <a:pPr algn="ctr" eaLnBrk="1" hangingPunct="1"/>
            <a:r>
              <a:rPr lang="en-US" altLang="en-US" sz="3200" b="1"/>
              <a:t>at the middle of the bit is used for synchronization.</a:t>
            </a:r>
          </a:p>
        </p:txBody>
      </p:sp>
      <p:grpSp>
        <p:nvGrpSpPr>
          <p:cNvPr id="65542" name="Group 12"/>
          <p:cNvGrpSpPr>
            <a:grpSpLocks/>
          </p:cNvGrpSpPr>
          <p:nvPr/>
        </p:nvGrpSpPr>
        <p:grpSpPr bwMode="auto">
          <a:xfrm>
            <a:off x="457200" y="533400"/>
            <a:ext cx="1143000" cy="566738"/>
            <a:chOff x="1200" y="1248"/>
            <a:chExt cx="720" cy="357"/>
          </a:xfrm>
        </p:grpSpPr>
        <p:pic>
          <p:nvPicPr>
            <p:cNvPr id="65544"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65545"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pPr eaLnBrk="1" hangingPunct="1"/>
              <a:r>
                <a:rPr lang="en-US" altLang="en-US" sz="2800" b="1" i="1">
                  <a:solidFill>
                    <a:schemeClr val="hlink"/>
                  </a:solidFill>
                </a:rPr>
                <a:t>Note</a:t>
              </a:r>
              <a:endParaRPr lang="en-US" altLang="en-US"/>
            </a:p>
          </p:txBody>
        </p:sp>
      </p:grpSp>
      <p:sp>
        <p:nvSpPr>
          <p:cNvPr id="10" name="Line 9"/>
          <p:cNvSpPr>
            <a:spLocks noChangeShapeType="1"/>
          </p:cNvSpPr>
          <p:nvPr/>
        </p:nvSpPr>
        <p:spPr bwMode="auto">
          <a:xfrm>
            <a:off x="495300" y="3657600"/>
            <a:ext cx="8153400" cy="0"/>
          </a:xfrm>
          <a:prstGeom prst="line">
            <a:avLst/>
          </a:prstGeom>
          <a:noFill/>
          <a:ln w="76200">
            <a:solidFill>
              <a:srgbClr val="009900"/>
            </a:solidFill>
            <a:round/>
            <a:headEnd/>
            <a:tailEnd/>
          </a:ln>
        </p:spPr>
        <p:txBody>
          <a:bodyPr/>
          <a:lstStyle/>
          <a:p>
            <a:endParaRPr lang="en-US"/>
          </a:p>
        </p:txBody>
      </p:sp>
      <p:sp>
        <p:nvSpPr>
          <p:cNvPr id="11" name="Line 10"/>
          <p:cNvSpPr>
            <a:spLocks noChangeShapeType="1"/>
          </p:cNvSpPr>
          <p:nvPr/>
        </p:nvSpPr>
        <p:spPr bwMode="auto">
          <a:xfrm>
            <a:off x="458788" y="6324600"/>
            <a:ext cx="8153400" cy="0"/>
          </a:xfrm>
          <a:prstGeom prst="line">
            <a:avLst/>
          </a:prstGeom>
          <a:noFill/>
          <a:ln w="76200">
            <a:solidFill>
              <a:srgbClr val="009900"/>
            </a:solidFill>
            <a:round/>
            <a:headEnd/>
            <a:tailEnd/>
          </a:ln>
        </p:spPr>
        <p:txBody>
          <a:bodyPr/>
          <a:lstStyle/>
          <a:p>
            <a:endParaRPr lang="en-US"/>
          </a:p>
        </p:txBody>
      </p:sp>
      <p:sp>
        <p:nvSpPr>
          <p:cNvPr id="12" name="Rectangle 11"/>
          <p:cNvSpPr>
            <a:spLocks noChangeArrowheads="1"/>
          </p:cNvSpPr>
          <p:nvPr/>
        </p:nvSpPr>
        <p:spPr bwMode="auto">
          <a:xfrm>
            <a:off x="495300" y="3733800"/>
            <a:ext cx="8077200" cy="2528888"/>
          </a:xfrm>
          <a:prstGeom prst="rect">
            <a:avLst/>
          </a:prstGeom>
          <a:solidFill>
            <a:srgbClr val="99FF33"/>
          </a:solidFill>
          <a:ln w="76200" algn="ctr">
            <a:noFill/>
            <a:miter lim="800000"/>
            <a:headEnd/>
            <a:tailEnd/>
          </a:ln>
        </p:spPr>
        <p:txBody>
          <a:bodyPr>
            <a:spAutoFit/>
          </a:bodyPr>
          <a:lstStyle/>
          <a:p>
            <a:pPr algn="ctr" eaLnBrk="1" hangingPunct="1"/>
            <a:r>
              <a:rPr lang="en-US" altLang="en-US" sz="3200" b="1" dirty="0"/>
              <a:t>The minimum bandwidth of Manchester and differential Manchester is 2 times that of NRZ. The is no DC component and no baseline wandering. None of these codes has error detection.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314575"/>
            <a:ext cx="875665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7" name="Text Box 5"/>
          <p:cNvSpPr txBox="1">
            <a:spLocks noChangeArrowheads="1"/>
          </p:cNvSpPr>
          <p:nvPr/>
        </p:nvSpPr>
        <p:spPr bwMode="auto">
          <a:xfrm>
            <a:off x="1881188" y="411163"/>
            <a:ext cx="4926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Types of Bipolar  Encoding</a:t>
            </a:r>
          </a:p>
        </p:txBody>
      </p:sp>
    </p:spTree>
    <p:extLst>
      <p:ext uri="{BB962C8B-B14F-4D97-AF65-F5344CB8AC3E}">
        <p14:creationId xmlns:p14="http://schemas.microsoft.com/office/powerpoint/2010/main" val="2970578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Bipolar schemes</a:t>
            </a:r>
            <a:endParaRPr lang="en-IN" dirty="0"/>
          </a:p>
        </p:txBody>
      </p:sp>
      <p:sp>
        <p:nvSpPr>
          <p:cNvPr id="3" name="Content Placeholder 2"/>
          <p:cNvSpPr>
            <a:spLocks noGrp="1"/>
          </p:cNvSpPr>
          <p:nvPr>
            <p:ph idx="1"/>
          </p:nvPr>
        </p:nvSpPr>
        <p:spPr>
          <a:xfrm>
            <a:off x="304800" y="1600200"/>
            <a:ext cx="8458200" cy="4525963"/>
          </a:xfrm>
        </p:spPr>
        <p:txBody>
          <a:bodyPr/>
          <a:lstStyle/>
          <a:p>
            <a:pPr algn="just">
              <a:lnSpc>
                <a:spcPct val="150000"/>
              </a:lnSpc>
            </a:pPr>
            <a:r>
              <a:rPr lang="en-GB" sz="2400" dirty="0">
                <a:latin typeface="+mj-lt"/>
              </a:rPr>
              <a:t>In this scheme there are three voltage levels </a:t>
            </a:r>
            <a:r>
              <a:rPr lang="en-GB" sz="2400" b="1" dirty="0">
                <a:latin typeface="+mj-lt"/>
              </a:rPr>
              <a:t>positive, negative, and zero</a:t>
            </a:r>
            <a:r>
              <a:rPr lang="en-GB" sz="2400" dirty="0">
                <a:latin typeface="+mj-lt"/>
              </a:rPr>
              <a:t>. The voltage level for one data element is at zero, while the voltage level for the other element alternates between positive and negative.</a:t>
            </a:r>
          </a:p>
          <a:p>
            <a:pPr algn="just">
              <a:lnSpc>
                <a:spcPct val="150000"/>
              </a:lnSpc>
            </a:pPr>
            <a:r>
              <a:rPr lang="en-GB" sz="2400" dirty="0">
                <a:latin typeface="+mj-lt"/>
              </a:rPr>
              <a:t>The bipolar scheme is an alternative to </a:t>
            </a:r>
            <a:r>
              <a:rPr lang="en-GB" sz="2400" dirty="0" err="1">
                <a:latin typeface="+mj-lt"/>
              </a:rPr>
              <a:t>NRZ.This</a:t>
            </a:r>
            <a:r>
              <a:rPr lang="en-GB" sz="2400" dirty="0">
                <a:latin typeface="+mj-lt"/>
              </a:rPr>
              <a:t> scheme has the same signal rate as </a:t>
            </a:r>
            <a:r>
              <a:rPr lang="en-GB" sz="2400" dirty="0" err="1">
                <a:latin typeface="+mj-lt"/>
              </a:rPr>
              <a:t>NRZ,but</a:t>
            </a:r>
            <a:r>
              <a:rPr lang="en-GB" sz="2400" dirty="0">
                <a:latin typeface="+mj-lt"/>
              </a:rPr>
              <a:t> there is no DC component as one bit is represented by voltage zero and other alternates every time.</a:t>
            </a:r>
            <a:endParaRPr lang="en-IN" sz="2400" dirty="0">
              <a:latin typeface="+mj-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14513"/>
            <a:ext cx="7632700"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1" name="Text Box 5"/>
          <p:cNvSpPr txBox="1">
            <a:spLocks noChangeArrowheads="1"/>
          </p:cNvSpPr>
          <p:nvPr/>
        </p:nvSpPr>
        <p:spPr bwMode="auto">
          <a:xfrm>
            <a:off x="2133600" y="487363"/>
            <a:ext cx="418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Bipolar AMI Encoding</a:t>
            </a:r>
          </a:p>
        </p:txBody>
      </p:sp>
    </p:spTree>
    <p:extLst>
      <p:ext uri="{BB962C8B-B14F-4D97-AF65-F5344CB8AC3E}">
        <p14:creationId xmlns:p14="http://schemas.microsoft.com/office/powerpoint/2010/main" val="3854602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834705BC-CE25-4810-913F-9DEAD5F573C3}" type="slidenum">
              <a:rPr lang="en-US" altLang="en-US"/>
              <a:pPr algn="l"/>
              <a:t>39</a:t>
            </a:fld>
            <a:endParaRPr lang="en-US" altLang="en-US"/>
          </a:p>
        </p:txBody>
      </p:sp>
      <p:sp>
        <p:nvSpPr>
          <p:cNvPr id="706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0666"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US"/>
          </a:p>
        </p:txBody>
      </p:sp>
      <p:sp>
        <p:nvSpPr>
          <p:cNvPr id="70667" name="Line 10"/>
          <p:cNvSpPr>
            <a:spLocks noChangeShapeType="1"/>
          </p:cNvSpPr>
          <p:nvPr/>
        </p:nvSpPr>
        <p:spPr bwMode="auto">
          <a:xfrm>
            <a:off x="458788" y="3886200"/>
            <a:ext cx="8153400" cy="0"/>
          </a:xfrm>
          <a:prstGeom prst="line">
            <a:avLst/>
          </a:prstGeom>
          <a:noFill/>
          <a:ln w="76200">
            <a:solidFill>
              <a:srgbClr val="009900"/>
            </a:solidFill>
            <a:round/>
            <a:headEnd/>
            <a:tailEnd/>
          </a:ln>
        </p:spPr>
        <p:txBody>
          <a:bodyPr/>
          <a:lstStyle/>
          <a:p>
            <a:endParaRPr lang="en-US"/>
          </a:p>
        </p:txBody>
      </p:sp>
      <p:sp>
        <p:nvSpPr>
          <p:cNvPr id="70668" name="Rectangle 11"/>
          <p:cNvSpPr>
            <a:spLocks noChangeArrowheads="1"/>
          </p:cNvSpPr>
          <p:nvPr/>
        </p:nvSpPr>
        <p:spPr bwMode="auto">
          <a:xfrm>
            <a:off x="457200" y="2317750"/>
            <a:ext cx="8077200" cy="3016250"/>
          </a:xfrm>
          <a:prstGeom prst="rect">
            <a:avLst/>
          </a:prstGeom>
          <a:solidFill>
            <a:srgbClr val="99FF33"/>
          </a:solidFill>
          <a:ln w="76200" algn="ctr">
            <a:noFill/>
            <a:miter lim="800000"/>
            <a:headEnd/>
            <a:tailEnd/>
          </a:ln>
        </p:spPr>
        <p:txBody>
          <a:bodyPr>
            <a:spAutoFit/>
          </a:bodyPr>
          <a:lstStyle/>
          <a:p>
            <a:pPr algn="ctr" eaLnBrk="1" hangingPunct="1"/>
            <a:r>
              <a:rPr lang="en-US" altLang="en-US" sz="3200" b="1"/>
              <a:t>For example: B8ZS substitutes eight consecutive zeros with 000VB0VB.</a:t>
            </a:r>
          </a:p>
          <a:p>
            <a:pPr algn="ctr" eaLnBrk="1" hangingPunct="1"/>
            <a:r>
              <a:rPr lang="en-US" altLang="en-US" sz="3200" b="1"/>
              <a:t>The V stands for violation, it violates the line encoding rule</a:t>
            </a:r>
          </a:p>
          <a:p>
            <a:pPr algn="ctr" eaLnBrk="1" hangingPunct="1"/>
            <a:r>
              <a:rPr lang="en-US" altLang="en-US" sz="3200" b="1"/>
              <a:t>B stands for bipolar, it implements the bipolar line encoding rule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286000"/>
            <a:ext cx="8401050"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2" name="Text Box 8"/>
          <p:cNvSpPr txBox="1">
            <a:spLocks noChangeArrowheads="1"/>
          </p:cNvSpPr>
          <p:nvPr/>
        </p:nvSpPr>
        <p:spPr bwMode="auto">
          <a:xfrm>
            <a:off x="1371600" y="715963"/>
            <a:ext cx="5828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CC0099"/>
                </a:solidFill>
                <a:latin typeface="+mj-lt"/>
              </a:rPr>
              <a:t>Different Conversion Schemes</a:t>
            </a:r>
          </a:p>
        </p:txBody>
      </p:sp>
    </p:spTree>
    <p:extLst>
      <p:ext uri="{BB962C8B-B14F-4D97-AF65-F5344CB8AC3E}">
        <p14:creationId xmlns:p14="http://schemas.microsoft.com/office/powerpoint/2010/main" val="325435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360DA416-0A83-47ED-8091-04C0841CE5F8}" type="slidenum">
              <a:rPr lang="en-US" altLang="en-US"/>
              <a:pPr algn="l"/>
              <a:t>40</a:t>
            </a:fld>
            <a:endParaRPr lang="en-US" altLang="en-US"/>
          </a:p>
        </p:txBody>
      </p:sp>
      <p:sp>
        <p:nvSpPr>
          <p:cNvPr id="72707"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72708"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72709" name="Text Box 4"/>
          <p:cNvSpPr txBox="1">
            <a:spLocks noChangeArrowheads="1"/>
          </p:cNvSpPr>
          <p:nvPr/>
        </p:nvSpPr>
        <p:spPr bwMode="auto">
          <a:xfrm>
            <a:off x="304800" y="762000"/>
            <a:ext cx="6134100" cy="457200"/>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Figure 4.19  </a:t>
            </a:r>
            <a:r>
              <a:rPr lang="en-US" altLang="en-US" b="1" i="1" dirty="0"/>
              <a:t>Two cases of B8ZS scrambling technique</a:t>
            </a:r>
          </a:p>
        </p:txBody>
      </p:sp>
      <p:sp>
        <p:nvSpPr>
          <p:cNvPr id="727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2711" name="Picture 6"/>
          <p:cNvPicPr>
            <a:picLocks noChangeAspect="1" noChangeArrowheads="1"/>
          </p:cNvPicPr>
          <p:nvPr/>
        </p:nvPicPr>
        <p:blipFill>
          <a:blip r:embed="rId3"/>
          <a:srcRect/>
          <a:stretch>
            <a:fillRect/>
          </a:stretch>
        </p:blipFill>
        <p:spPr bwMode="auto">
          <a:xfrm>
            <a:off x="152400" y="2557463"/>
            <a:ext cx="8829675" cy="26162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363" y="1882775"/>
            <a:ext cx="7843837"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5" name="Text Box 5"/>
          <p:cNvSpPr txBox="1">
            <a:spLocks noChangeArrowheads="1"/>
          </p:cNvSpPr>
          <p:nvPr/>
        </p:nvSpPr>
        <p:spPr bwMode="auto">
          <a:xfrm>
            <a:off x="3114675" y="411163"/>
            <a:ext cx="2905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B8ZS Encoding</a:t>
            </a:r>
          </a:p>
        </p:txBody>
      </p:sp>
    </p:spTree>
    <p:extLst>
      <p:ext uri="{BB962C8B-B14F-4D97-AF65-F5344CB8AC3E}">
        <p14:creationId xmlns:p14="http://schemas.microsoft.com/office/powerpoint/2010/main" val="2827396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20664340-3D64-4721-90A4-5A49FAA74781}" type="slidenum">
              <a:rPr lang="en-US" altLang="en-US"/>
              <a:pPr algn="l"/>
              <a:t>42</a:t>
            </a:fld>
            <a:endParaRPr lang="en-US" altLang="en-US"/>
          </a:p>
        </p:txBody>
      </p:sp>
      <p:sp>
        <p:nvSpPr>
          <p:cNvPr id="7475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5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6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400">
              <a:latin typeface="Tahoma" pitchFamily="34" charset="0"/>
            </a:endParaRPr>
          </a:p>
        </p:txBody>
      </p:sp>
      <p:sp>
        <p:nvSpPr>
          <p:cNvPr id="74762"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74763" name="Line 10"/>
          <p:cNvSpPr>
            <a:spLocks noChangeShapeType="1"/>
          </p:cNvSpPr>
          <p:nvPr/>
        </p:nvSpPr>
        <p:spPr bwMode="auto">
          <a:xfrm>
            <a:off x="458788" y="4876800"/>
            <a:ext cx="8153400" cy="0"/>
          </a:xfrm>
          <a:prstGeom prst="line">
            <a:avLst/>
          </a:prstGeom>
          <a:noFill/>
          <a:ln w="76200">
            <a:solidFill>
              <a:srgbClr val="009900"/>
            </a:solidFill>
            <a:round/>
            <a:headEnd/>
            <a:tailEnd/>
          </a:ln>
        </p:spPr>
        <p:txBody>
          <a:bodyPr/>
          <a:lstStyle/>
          <a:p>
            <a:endParaRPr lang="en-US"/>
          </a:p>
        </p:txBody>
      </p:sp>
      <p:sp>
        <p:nvSpPr>
          <p:cNvPr id="74764" name="Rectangle 11"/>
          <p:cNvSpPr>
            <a:spLocks noChangeArrowheads="1"/>
          </p:cNvSpPr>
          <p:nvPr/>
        </p:nvSpPr>
        <p:spPr bwMode="auto">
          <a:xfrm>
            <a:off x="495300" y="1219200"/>
            <a:ext cx="8077200" cy="4965700"/>
          </a:xfrm>
          <a:prstGeom prst="rect">
            <a:avLst/>
          </a:prstGeom>
          <a:solidFill>
            <a:srgbClr val="99FF33"/>
          </a:solidFill>
          <a:ln w="76200" algn="ctr">
            <a:noFill/>
            <a:miter lim="800000"/>
            <a:headEnd/>
            <a:tailEnd/>
          </a:ln>
        </p:spPr>
        <p:txBody>
          <a:bodyPr>
            <a:spAutoFit/>
          </a:bodyPr>
          <a:lstStyle/>
          <a:p>
            <a:pPr algn="ctr" eaLnBrk="1" hangingPunct="1"/>
            <a:r>
              <a:rPr lang="en-US" altLang="en-US" sz="3200" b="1"/>
              <a:t>HDB3 substitutes four consecutive zeros with 000V or B00V depending</a:t>
            </a:r>
          </a:p>
          <a:p>
            <a:pPr algn="ctr" eaLnBrk="1" hangingPunct="1"/>
            <a:r>
              <a:rPr lang="en-US" altLang="en-US" sz="3200" b="1"/>
              <a:t>on the number of nonzero pulses after the last substitution.</a:t>
            </a:r>
          </a:p>
          <a:p>
            <a:pPr algn="ctr" eaLnBrk="1" hangingPunct="1"/>
            <a:r>
              <a:rPr lang="en-US" altLang="en-US" sz="3200" b="1"/>
              <a:t>If # of non zero pulses is even the substitution is B00V to make total # of non zero pulse even.</a:t>
            </a:r>
          </a:p>
          <a:p>
            <a:pPr algn="ctr" eaLnBrk="1" hangingPunct="1"/>
            <a:r>
              <a:rPr lang="en-US" altLang="en-US" sz="3200" b="1"/>
              <a:t>If # of non zero pulses is odd the substitution is 000V to make total # of non zero pulses even.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CB9B9F7B-04DC-4D29-BC3E-3A9F0362DFE4}" type="slidenum">
              <a:rPr lang="en-US" altLang="en-US"/>
              <a:pPr algn="l"/>
              <a:t>43</a:t>
            </a:fld>
            <a:endParaRPr lang="en-US" altLang="en-US"/>
          </a:p>
        </p:txBody>
      </p:sp>
      <p:sp>
        <p:nvSpPr>
          <p:cNvPr id="76803"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76804"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76805" name="Text Box 4"/>
          <p:cNvSpPr txBox="1">
            <a:spLocks noChangeArrowheads="1"/>
          </p:cNvSpPr>
          <p:nvPr/>
        </p:nvSpPr>
        <p:spPr bwMode="auto">
          <a:xfrm>
            <a:off x="304800" y="762000"/>
            <a:ext cx="7192963" cy="457200"/>
          </a:xfrm>
          <a:prstGeom prst="rect">
            <a:avLst/>
          </a:prstGeom>
          <a:noFill/>
          <a:ln w="9525">
            <a:noFill/>
            <a:miter lim="800000"/>
            <a:headEnd/>
            <a:tailEnd/>
          </a:ln>
        </p:spPr>
        <p:txBody>
          <a:bodyPr wrap="none">
            <a:spAutoFit/>
          </a:bodyPr>
          <a:lstStyle/>
          <a:p>
            <a:pPr eaLnBrk="1" hangingPunct="1"/>
            <a:r>
              <a:rPr lang="en-US" altLang="en-US" sz="2400" b="1">
                <a:solidFill>
                  <a:schemeClr val="folHlink"/>
                </a:solidFill>
              </a:rPr>
              <a:t>Figure 4.20  </a:t>
            </a:r>
            <a:r>
              <a:rPr lang="en-US" altLang="en-US" b="1" i="1"/>
              <a:t>Different situations in HDB3 scrambling technique</a:t>
            </a:r>
          </a:p>
        </p:txBody>
      </p:sp>
      <p:sp>
        <p:nvSpPr>
          <p:cNvPr id="7680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6807" name="Picture 6"/>
          <p:cNvPicPr>
            <a:picLocks noChangeAspect="1" noChangeArrowheads="1"/>
          </p:cNvPicPr>
          <p:nvPr/>
        </p:nvPicPr>
        <p:blipFill>
          <a:blip r:embed="rId3"/>
          <a:srcRect/>
          <a:stretch>
            <a:fillRect/>
          </a:stretch>
        </p:blipFill>
        <p:spPr bwMode="auto">
          <a:xfrm>
            <a:off x="274638" y="1847850"/>
            <a:ext cx="5897562" cy="3563938"/>
          </a:xfrm>
          <a:prstGeom prst="rect">
            <a:avLst/>
          </a:prstGeom>
          <a:noFill/>
          <a:ln w="9525">
            <a:noFill/>
            <a:miter lim="800000"/>
            <a:headEnd/>
            <a:tailEnd/>
          </a:ln>
        </p:spPr>
      </p:pic>
      <p:sp>
        <p:nvSpPr>
          <p:cNvPr id="76810" name="TextBox 1"/>
          <p:cNvSpPr txBox="1">
            <a:spLocks noChangeArrowheads="1"/>
          </p:cNvSpPr>
          <p:nvPr/>
        </p:nvSpPr>
        <p:spPr bwMode="auto">
          <a:xfrm>
            <a:off x="6451600" y="2590800"/>
            <a:ext cx="2616200" cy="1477963"/>
          </a:xfrm>
          <a:prstGeom prst="rect">
            <a:avLst/>
          </a:prstGeom>
          <a:noFill/>
          <a:ln w="9525">
            <a:noFill/>
            <a:miter lim="800000"/>
            <a:headEnd/>
            <a:tailEnd/>
          </a:ln>
        </p:spPr>
        <p:txBody>
          <a:bodyPr wrap="none">
            <a:spAutoFit/>
          </a:bodyPr>
          <a:lstStyle/>
          <a:p>
            <a:pPr eaLnBrk="1" hangingPunct="1"/>
            <a:r>
              <a:rPr lang="en-US"/>
              <a:t>Even – B00V + </a:t>
            </a:r>
            <a:r>
              <a:rPr lang="en-US">
                <a:sym typeface="Wingdings" pitchFamily="2" charset="2"/>
              </a:rPr>
              <a:t> -00-</a:t>
            </a:r>
          </a:p>
          <a:p>
            <a:pPr eaLnBrk="1" hangingPunct="1"/>
            <a:r>
              <a:rPr lang="en-US"/>
              <a:t>                       - </a:t>
            </a:r>
            <a:r>
              <a:rPr lang="en-US">
                <a:sym typeface="Wingdings" pitchFamily="2" charset="2"/>
              </a:rPr>
              <a:t> +00+</a:t>
            </a:r>
          </a:p>
          <a:p>
            <a:pPr eaLnBrk="1" hangingPunct="1"/>
            <a:endParaRPr lang="en-US">
              <a:sym typeface="Wingdings" pitchFamily="2" charset="2"/>
            </a:endParaRPr>
          </a:p>
          <a:p>
            <a:pPr eaLnBrk="1" hangingPunct="1"/>
            <a:r>
              <a:rPr lang="en-US">
                <a:sym typeface="Wingdings" pitchFamily="2" charset="2"/>
              </a:rPr>
              <a:t>Odd – 000V +  000+</a:t>
            </a:r>
          </a:p>
          <a:p>
            <a:pPr eaLnBrk="1" hangingPunct="1"/>
            <a:r>
              <a:rPr lang="en-US">
                <a:sym typeface="Wingdings" pitchFamily="2" charset="2"/>
              </a:rPr>
              <a:t>                     -  000-</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762000"/>
            <a:ext cx="7829550" cy="1298575"/>
          </a:xfrm>
        </p:spPr>
        <p:txBody>
          <a:bodyPr/>
          <a:lstStyle/>
          <a:p>
            <a:pPr fontAlgn="auto">
              <a:spcAft>
                <a:spcPts val="0"/>
              </a:spcAft>
              <a:defRPr/>
            </a:pPr>
            <a:br>
              <a:rPr lang="en-US" sz="3200" dirty="0">
                <a:latin typeface="AR JULIAN" panose="02000000000000000000" pitchFamily="2" charset="0"/>
              </a:rPr>
            </a:br>
            <a:br>
              <a:rPr lang="en-US" sz="3200" dirty="0"/>
            </a:br>
            <a:r>
              <a:rPr lang="en-US" sz="3200" b="1" i="1" dirty="0">
                <a:solidFill>
                  <a:schemeClr val="accent6">
                    <a:lumMod val="50000"/>
                  </a:schemeClr>
                </a:solidFill>
              </a:rPr>
              <a:t>ANALOG TO DIGITAL CONVERSION</a:t>
            </a:r>
            <a:br>
              <a:rPr lang="en-US" sz="3200" b="1" i="1" dirty="0">
                <a:solidFill>
                  <a:schemeClr val="accent6">
                    <a:lumMod val="50000"/>
                  </a:schemeClr>
                </a:solidFill>
              </a:rPr>
            </a:br>
            <a:r>
              <a:rPr lang="en-US" sz="3200" dirty="0">
                <a:latin typeface="Baskerville Old Face" pitchFamily="18" charset="0"/>
              </a:rPr>
              <a:t>				</a:t>
            </a:r>
            <a:br>
              <a:rPr lang="en-US" sz="3200" dirty="0">
                <a:latin typeface="Baskerville Old Face" pitchFamily="18" charset="0"/>
              </a:rPr>
            </a:br>
            <a:endParaRPr lang="en-US" sz="3200" b="1" dirty="0">
              <a:latin typeface="Times New Roman" pitchFamily="18" charset="0"/>
              <a:cs typeface="Times New Roman" pitchFamily="18" charset="0"/>
            </a:endParaRPr>
          </a:p>
        </p:txBody>
      </p:sp>
      <p:sp>
        <p:nvSpPr>
          <p:cNvPr id="125956" name="AutoShape 2" descr="Image result for srm logo"/>
          <p:cNvSpPr>
            <a:spLocks noChangeAspect="1" noChangeArrowheads="1"/>
          </p:cNvSpPr>
          <p:nvPr/>
        </p:nvSpPr>
        <p:spPr bwMode="auto">
          <a:xfrm>
            <a:off x="1258888" y="-144463"/>
            <a:ext cx="228600" cy="304801"/>
          </a:xfrm>
          <a:prstGeom prst="rect">
            <a:avLst/>
          </a:prstGeom>
          <a:noFill/>
          <a:ln w="9525">
            <a:noFill/>
            <a:miter lim="800000"/>
            <a:headEnd/>
            <a:tailEnd/>
          </a:ln>
        </p:spPr>
        <p:txBody>
          <a:bodyPr/>
          <a:lstStyle/>
          <a:p>
            <a:pPr eaLnBrk="1" hangingPunct="1"/>
            <a:endParaRPr lang="en-US" altLang="en-US">
              <a:latin typeface="Calibri" pitchFamily="34" charset="0"/>
            </a:endParaRPr>
          </a:p>
        </p:txBody>
      </p:sp>
      <p:sp>
        <p:nvSpPr>
          <p:cNvPr id="125957" name="AutoShape 4" descr="Image result for srm logo"/>
          <p:cNvSpPr>
            <a:spLocks noChangeAspect="1" noChangeArrowheads="1"/>
          </p:cNvSpPr>
          <p:nvPr/>
        </p:nvSpPr>
        <p:spPr bwMode="auto">
          <a:xfrm>
            <a:off x="1258888" y="-144463"/>
            <a:ext cx="228600" cy="304801"/>
          </a:xfrm>
          <a:prstGeom prst="rect">
            <a:avLst/>
          </a:prstGeom>
          <a:noFill/>
          <a:ln w="9525">
            <a:noFill/>
            <a:miter lim="800000"/>
            <a:headEnd/>
            <a:tailEnd/>
          </a:ln>
        </p:spPr>
        <p:txBody>
          <a:bodyPr/>
          <a:lstStyle/>
          <a:p>
            <a:pPr eaLnBrk="1" hangingPunct="1"/>
            <a:endParaRPr lang="en-US" altLang="en-US">
              <a:latin typeface="Calibri" pitchFamily="34" charset="0"/>
            </a:endParaRPr>
          </a:p>
        </p:txBody>
      </p:sp>
      <p:pic>
        <p:nvPicPr>
          <p:cNvPr id="6"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2508250"/>
            <a:ext cx="8797925"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6959600" cy="457200"/>
          </a:xfrm>
        </p:spPr>
        <p:txBody>
          <a:bodyPr rtlCol="0">
            <a:normAutofit fontScale="90000"/>
          </a:bodyPr>
          <a:lstStyle/>
          <a:p>
            <a:pPr fontAlgn="auto">
              <a:spcAft>
                <a:spcPts val="0"/>
              </a:spcAft>
              <a:defRPr/>
            </a:pPr>
            <a:r>
              <a:rPr lang="en-US" altLang="en-US" sz="3400" b="1" dirty="0">
                <a:effectLst>
                  <a:outerShdw blurRad="38100" dist="38100" dir="2700000" algn="tl">
                    <a:srgbClr val="C0C0C0"/>
                  </a:outerShdw>
                </a:effectLst>
              </a:rPr>
              <a:t>   ANALOG-TO-DIGITAL CONVERSION</a:t>
            </a:r>
            <a:br>
              <a:rPr lang="en-US" altLang="en-US" sz="3400" b="1" dirty="0">
                <a:effectLst>
                  <a:outerShdw blurRad="38100" dist="38100" dir="2700000" algn="tl">
                    <a:srgbClr val="C0C0C0"/>
                  </a:outerShdw>
                </a:effectLst>
              </a:rPr>
            </a:br>
            <a:endParaRPr lang="en-US" sz="3400" dirty="0"/>
          </a:p>
        </p:txBody>
      </p:sp>
      <p:sp>
        <p:nvSpPr>
          <p:cNvPr id="3" name="Content Placeholder 2"/>
          <p:cNvSpPr>
            <a:spLocks noGrp="1"/>
          </p:cNvSpPr>
          <p:nvPr>
            <p:ph idx="1"/>
          </p:nvPr>
        </p:nvSpPr>
        <p:spPr>
          <a:xfrm>
            <a:off x="457200" y="1447800"/>
            <a:ext cx="8229600" cy="4419600"/>
          </a:xfrm>
        </p:spPr>
        <p:txBody>
          <a:bodyPr rtlCol="0">
            <a:noAutofit/>
          </a:bodyPr>
          <a:lstStyle/>
          <a:p>
            <a:pPr algn="just" fontAlgn="auto">
              <a:lnSpc>
                <a:spcPct val="150000"/>
              </a:lnSpc>
              <a:spcAft>
                <a:spcPts val="0"/>
              </a:spcAft>
              <a:buFont typeface="Arial" panose="020B0604020202020204" pitchFamily="34" charset="0"/>
              <a:buChar char="•"/>
              <a:defRPr/>
            </a:pPr>
            <a:r>
              <a:rPr lang="en-US" altLang="en-US" sz="2400" b="1" i="1" dirty="0">
                <a:effectLst>
                  <a:outerShdw blurRad="38100" dist="38100" dir="2700000" algn="tl">
                    <a:srgbClr val="C0C0C0"/>
                  </a:outerShdw>
                </a:effectLst>
                <a:latin typeface="+mj-lt"/>
              </a:rPr>
              <a:t>A digital signal is superior to an analog signal because it is more robust to noise and can easily be recovered, corrected and amplified. For this reason, the tendency today is to change an analog signal to digital data. In this section we describe two techniques, </a:t>
            </a:r>
            <a:r>
              <a:rPr lang="en-US" altLang="en-US" sz="2400" b="1" i="1" dirty="0">
                <a:solidFill>
                  <a:schemeClr val="hlink"/>
                </a:solidFill>
                <a:effectLst>
                  <a:outerShdw blurRad="38100" dist="38100" dir="2700000" algn="tl">
                    <a:srgbClr val="C0C0C0"/>
                  </a:outerShdw>
                </a:effectLst>
                <a:latin typeface="+mj-lt"/>
              </a:rPr>
              <a:t>pulse code modulation</a:t>
            </a:r>
            <a:r>
              <a:rPr lang="en-US" altLang="en-US" sz="2400" b="1" i="1" dirty="0">
                <a:effectLst>
                  <a:outerShdw blurRad="38100" dist="38100" dir="2700000" algn="tl">
                    <a:srgbClr val="C0C0C0"/>
                  </a:outerShdw>
                </a:effectLst>
                <a:latin typeface="+mj-lt"/>
              </a:rPr>
              <a:t> and </a:t>
            </a:r>
            <a:r>
              <a:rPr lang="en-US" altLang="en-US" sz="2400" b="1" i="1" dirty="0">
                <a:solidFill>
                  <a:schemeClr val="hlink"/>
                </a:solidFill>
                <a:effectLst>
                  <a:outerShdw blurRad="38100" dist="38100" dir="2700000" algn="tl">
                    <a:srgbClr val="C0C0C0"/>
                  </a:outerShdw>
                </a:effectLst>
                <a:latin typeface="+mj-lt"/>
              </a:rPr>
              <a:t>delta modulation</a:t>
            </a:r>
            <a:r>
              <a:rPr lang="en-US" altLang="en-US" sz="2400" b="1" i="1" dirty="0">
                <a:effectLst>
                  <a:outerShdw blurRad="38100" dist="38100" dir="2700000" algn="tl">
                    <a:srgbClr val="C0C0C0"/>
                  </a:outerShdw>
                </a:effectLst>
                <a:latin typeface="+mj-lt"/>
              </a:rPr>
              <a:t>. </a:t>
            </a:r>
          </a:p>
          <a:p>
            <a:pPr marL="0" indent="0" algn="just" fontAlgn="auto">
              <a:lnSpc>
                <a:spcPct val="150000"/>
              </a:lnSpc>
              <a:spcAft>
                <a:spcPts val="0"/>
              </a:spcAft>
              <a:buNone/>
              <a:defRPr/>
            </a:pPr>
            <a:r>
              <a:rPr lang="en-US" altLang="en-US" sz="2000" b="1" i="1" u="sng" dirty="0">
                <a:solidFill>
                  <a:schemeClr val="hlink"/>
                </a:solidFill>
                <a:effectLst>
                  <a:outerShdw blurRad="38100" dist="38100" dir="2700000" algn="tl">
                    <a:srgbClr val="C0C0C0"/>
                  </a:outerShdw>
                </a:effectLst>
                <a:latin typeface="+mj-lt"/>
              </a:rPr>
              <a:t>Topics discussed in this section:</a:t>
            </a:r>
          </a:p>
          <a:p>
            <a:pPr algn="just" fontAlgn="auto">
              <a:lnSpc>
                <a:spcPct val="150000"/>
              </a:lnSpc>
              <a:spcAft>
                <a:spcPts val="0"/>
              </a:spcAft>
              <a:buClr>
                <a:schemeClr val="tx1"/>
              </a:buClr>
              <a:buSzPct val="117000"/>
              <a:buFont typeface="Wingdings" pitchFamily="1" charset="2"/>
              <a:buChar char="§"/>
              <a:defRPr/>
            </a:pPr>
            <a:r>
              <a:rPr lang="en-US" altLang="en-US" sz="2000" b="1" dirty="0">
                <a:solidFill>
                  <a:srgbClr val="0033CC"/>
                </a:solidFill>
                <a:latin typeface="+mj-lt"/>
              </a:rPr>
              <a:t>Pulse Code Modulation (PCM)</a:t>
            </a:r>
            <a:endParaRPr lang="fr-FR" altLang="en-US" sz="2000" b="1" dirty="0">
              <a:solidFill>
                <a:srgbClr val="0033CC"/>
              </a:solidFill>
              <a:latin typeface="+mj-lt"/>
            </a:endParaRPr>
          </a:p>
          <a:p>
            <a:pPr algn="just" fontAlgn="auto">
              <a:lnSpc>
                <a:spcPct val="150000"/>
              </a:lnSpc>
              <a:spcAft>
                <a:spcPts val="0"/>
              </a:spcAft>
              <a:buClr>
                <a:schemeClr val="tx1"/>
              </a:buClr>
              <a:buSzPct val="117000"/>
              <a:buFont typeface="Wingdings" pitchFamily="1" charset="2"/>
              <a:buChar char="§"/>
              <a:defRPr/>
            </a:pPr>
            <a:r>
              <a:rPr lang="fr-FR" altLang="en-US" sz="2000" b="1" dirty="0">
                <a:solidFill>
                  <a:srgbClr val="0033CC"/>
                </a:solidFill>
                <a:latin typeface="+mj-lt"/>
              </a:rPr>
              <a:t> Delta Modulation (DM)</a:t>
            </a:r>
            <a:endParaRPr lang="en-US" altLang="en-US" sz="2000" b="1" dirty="0">
              <a:solidFill>
                <a:srgbClr val="0033CC"/>
              </a:solidFill>
              <a:latin typeface="+mj-lt"/>
            </a:endParaRPr>
          </a:p>
          <a:p>
            <a:pPr algn="just" fontAlgn="auto">
              <a:lnSpc>
                <a:spcPct val="150000"/>
              </a:lnSpc>
              <a:spcAft>
                <a:spcPts val="0"/>
              </a:spcAft>
              <a:buFont typeface="Arial" panose="020B0604020202020204" pitchFamily="34" charset="0"/>
              <a:buChar char="•"/>
              <a:defRPr/>
            </a:pPr>
            <a:endParaRPr lang="en-US" sz="2800" dirty="0">
              <a:latin typeface="+mj-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en-US" sz="3200" b="1" i="1" dirty="0"/>
              <a:t>PCM-</a:t>
            </a:r>
            <a:r>
              <a:rPr lang="en-US" altLang="en-US" sz="3200" b="1" i="1" dirty="0">
                <a:solidFill>
                  <a:srgbClr val="0033CC"/>
                </a:solidFill>
              </a:rPr>
              <a:t> Pulse Code Modulation</a:t>
            </a:r>
            <a:r>
              <a:rPr lang="en-US" altLang="en-US" sz="3200" b="1" i="1" dirty="0"/>
              <a:t> </a:t>
            </a:r>
          </a:p>
        </p:txBody>
      </p:sp>
      <p:sp>
        <p:nvSpPr>
          <p:cNvPr id="3" name="Content Placeholder 2"/>
          <p:cNvSpPr>
            <a:spLocks noGrp="1"/>
          </p:cNvSpPr>
          <p:nvPr>
            <p:ph idx="1"/>
          </p:nvPr>
        </p:nvSpPr>
        <p:spPr>
          <a:xfrm>
            <a:off x="457200" y="1219200"/>
            <a:ext cx="8458200" cy="4525963"/>
          </a:xfrm>
        </p:spPr>
        <p:txBody>
          <a:bodyPr rtlCol="0">
            <a:noAutofit/>
          </a:bodyPr>
          <a:lstStyle/>
          <a:p>
            <a:pPr marL="609600" indent="-609600" algn="just" fontAlgn="auto">
              <a:lnSpc>
                <a:spcPct val="150000"/>
              </a:lnSpc>
              <a:spcAft>
                <a:spcPts val="0"/>
              </a:spcAft>
              <a:buFont typeface="Arial" panose="020B0604020202020204" pitchFamily="34" charset="0"/>
              <a:buChar char="•"/>
              <a:defRPr/>
            </a:pPr>
            <a:r>
              <a:rPr lang="en-US" altLang="en-US" sz="2200" dirty="0">
                <a:latin typeface="+mj-lt"/>
              </a:rPr>
              <a:t>PCM consists of three steps to digitize an analog signal:</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Sampling</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Quantization</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Binary encoding</a:t>
            </a:r>
          </a:p>
          <a:p>
            <a:pPr marL="609600" indent="-609600" algn="just" fontAlgn="auto">
              <a:lnSpc>
                <a:spcPct val="150000"/>
              </a:lnSpc>
              <a:spcAft>
                <a:spcPts val="0"/>
              </a:spcAft>
              <a:buFont typeface="Wingdings" pitchFamily="1" charset="2"/>
              <a:buChar char="§"/>
              <a:defRPr/>
            </a:pPr>
            <a:r>
              <a:rPr lang="en-US" altLang="en-US" sz="2200" dirty="0">
                <a:latin typeface="+mj-lt"/>
              </a:rPr>
              <a:t>Before we sample, we have to filter the signal to limit the maximum frequency of the signal as it affects the sampling rate.</a:t>
            </a:r>
          </a:p>
          <a:p>
            <a:pPr marL="609600" indent="-609600" algn="just" fontAlgn="auto">
              <a:lnSpc>
                <a:spcPct val="150000"/>
              </a:lnSpc>
              <a:spcAft>
                <a:spcPts val="0"/>
              </a:spcAft>
              <a:buFont typeface="Wingdings" pitchFamily="1" charset="2"/>
              <a:buChar char="§"/>
              <a:defRPr/>
            </a:pPr>
            <a:r>
              <a:rPr lang="en-US" altLang="en-US" sz="2200" dirty="0">
                <a:latin typeface="+mj-lt"/>
              </a:rPr>
              <a:t>Filtering should ensure that we do not distort the signal, i.e. remove high frequency components that affect the signal shape. </a:t>
            </a:r>
          </a:p>
          <a:p>
            <a:pPr algn="just" fontAlgn="auto">
              <a:lnSpc>
                <a:spcPct val="150000"/>
              </a:lnSpc>
              <a:spcAft>
                <a:spcPts val="0"/>
              </a:spcAft>
              <a:buFont typeface="Arial" panose="020B0604020202020204" pitchFamily="34" charset="0"/>
              <a:buChar char="•"/>
              <a:defRPr/>
            </a:pPr>
            <a:endParaRPr lang="en-US" sz="2200" dirty="0">
              <a:latin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altLang="en-US" sz="3600" b="1" i="1"/>
              <a:t>Components of PCM encoder</a:t>
            </a:r>
            <a:endParaRPr lang="en-US" altLang="en-US" sz="3600"/>
          </a:p>
        </p:txBody>
      </p:sp>
      <p:pic>
        <p:nvPicPr>
          <p:cNvPr id="129028" name="Picture 6"/>
          <p:cNvPicPr>
            <a:picLocks noGrp="1" noChangeAspect="1" noChangeArrowheads="1"/>
          </p:cNvPicPr>
          <p:nvPr>
            <p:ph idx="1"/>
          </p:nvPr>
        </p:nvPicPr>
        <p:blipFill>
          <a:blip r:embed="rId2"/>
          <a:srcRect/>
          <a:stretch>
            <a:fillRect/>
          </a:stretch>
        </p:blipFill>
        <p:spPr>
          <a:xfrm>
            <a:off x="457200" y="2003425"/>
            <a:ext cx="8229600" cy="3719513"/>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b="1" i="1"/>
              <a:t>Sampling</a:t>
            </a:r>
          </a:p>
        </p:txBody>
      </p:sp>
      <p:sp>
        <p:nvSpPr>
          <p:cNvPr id="3" name="Content Placeholder 2"/>
          <p:cNvSpPr>
            <a:spLocks noGrp="1"/>
          </p:cNvSpPr>
          <p:nvPr>
            <p:ph idx="1"/>
          </p:nvPr>
        </p:nvSpPr>
        <p:spPr/>
        <p:txBody>
          <a:bodyPr rtlCol="0">
            <a:normAutofit fontScale="92500"/>
          </a:bodyPr>
          <a:lstStyle/>
          <a:p>
            <a:pPr fontAlgn="auto">
              <a:lnSpc>
                <a:spcPct val="90000"/>
              </a:lnSpc>
              <a:spcAft>
                <a:spcPts val="0"/>
              </a:spcAft>
              <a:buFont typeface="Arial" panose="020B0604020202020204" pitchFamily="34" charset="0"/>
              <a:buChar char="•"/>
              <a:defRPr/>
            </a:pPr>
            <a:r>
              <a:rPr lang="en-US" altLang="en-US" sz="2800" dirty="0"/>
              <a:t>Analog signal is sampled every T</a:t>
            </a:r>
            <a:r>
              <a:rPr lang="en-US" altLang="en-US" sz="2800" baseline="-25000" dirty="0"/>
              <a:t>S</a:t>
            </a:r>
            <a:r>
              <a:rPr lang="en-US" altLang="en-US" sz="2800" dirty="0"/>
              <a:t> secs.</a:t>
            </a:r>
          </a:p>
          <a:p>
            <a:pPr fontAlgn="auto">
              <a:lnSpc>
                <a:spcPct val="90000"/>
              </a:lnSpc>
              <a:spcAft>
                <a:spcPts val="0"/>
              </a:spcAft>
              <a:buFont typeface="Arial" panose="020B0604020202020204" pitchFamily="34" charset="0"/>
              <a:buChar char="•"/>
              <a:defRPr/>
            </a:pPr>
            <a:r>
              <a:rPr lang="en-US" altLang="en-US" sz="2800" dirty="0" err="1"/>
              <a:t>T</a:t>
            </a:r>
            <a:r>
              <a:rPr lang="en-US" altLang="en-US" sz="2800" baseline="-25000" dirty="0" err="1"/>
              <a:t>s</a:t>
            </a:r>
            <a:r>
              <a:rPr lang="en-US" altLang="en-US" sz="2800" dirty="0"/>
              <a:t> is referred to as the sampling interval. </a:t>
            </a:r>
          </a:p>
          <a:p>
            <a:pPr fontAlgn="auto">
              <a:lnSpc>
                <a:spcPct val="90000"/>
              </a:lnSpc>
              <a:spcAft>
                <a:spcPts val="0"/>
              </a:spcAft>
              <a:buFont typeface="Arial" panose="020B0604020202020204" pitchFamily="34" charset="0"/>
              <a:buChar char="•"/>
              <a:defRPr/>
            </a:pPr>
            <a:r>
              <a:rPr lang="en-US" altLang="en-US" sz="2800" dirty="0"/>
              <a:t>f</a:t>
            </a:r>
            <a:r>
              <a:rPr lang="en-US" altLang="en-US" sz="2800" baseline="-25000" dirty="0"/>
              <a:t>s</a:t>
            </a:r>
            <a:r>
              <a:rPr lang="en-US" altLang="en-US" sz="2800" dirty="0"/>
              <a:t> = 1/</a:t>
            </a:r>
            <a:r>
              <a:rPr lang="en-US" altLang="en-US" sz="2800" dirty="0" err="1"/>
              <a:t>T</a:t>
            </a:r>
            <a:r>
              <a:rPr lang="en-US" altLang="en-US" sz="2800" baseline="-25000" dirty="0" err="1"/>
              <a:t>s</a:t>
            </a:r>
            <a:r>
              <a:rPr lang="en-US" altLang="en-US" sz="2800" dirty="0"/>
              <a:t> is called the sampling rate or sampling frequency.</a:t>
            </a:r>
          </a:p>
          <a:p>
            <a:pPr fontAlgn="auto">
              <a:lnSpc>
                <a:spcPct val="90000"/>
              </a:lnSpc>
              <a:spcAft>
                <a:spcPts val="0"/>
              </a:spcAft>
              <a:buFont typeface="Arial" panose="020B0604020202020204" pitchFamily="34" charset="0"/>
              <a:buChar char="•"/>
              <a:defRPr/>
            </a:pPr>
            <a:r>
              <a:rPr lang="en-US" altLang="en-US" sz="2800" dirty="0"/>
              <a:t>There are 3 sampling methods:</a:t>
            </a:r>
          </a:p>
          <a:p>
            <a:pPr lvl="1" fontAlgn="auto">
              <a:lnSpc>
                <a:spcPct val="90000"/>
              </a:lnSpc>
              <a:spcAft>
                <a:spcPts val="0"/>
              </a:spcAft>
              <a:buFont typeface="Arial" panose="020B0604020202020204" pitchFamily="34" charset="0"/>
              <a:buChar char="–"/>
              <a:defRPr/>
            </a:pPr>
            <a:r>
              <a:rPr lang="en-US" altLang="en-US" sz="2400" dirty="0"/>
              <a:t>Ideal - an impulse at each sampling instant</a:t>
            </a:r>
          </a:p>
          <a:p>
            <a:pPr lvl="1" fontAlgn="auto">
              <a:lnSpc>
                <a:spcPct val="90000"/>
              </a:lnSpc>
              <a:spcAft>
                <a:spcPts val="0"/>
              </a:spcAft>
              <a:buFont typeface="Arial" panose="020B0604020202020204" pitchFamily="34" charset="0"/>
              <a:buChar char="–"/>
              <a:defRPr/>
            </a:pPr>
            <a:r>
              <a:rPr lang="en-US" altLang="en-US" sz="2400" dirty="0"/>
              <a:t>Natural - a pulse of short width with varying amplitude</a:t>
            </a:r>
          </a:p>
          <a:p>
            <a:pPr lvl="1" fontAlgn="auto">
              <a:lnSpc>
                <a:spcPct val="90000"/>
              </a:lnSpc>
              <a:spcAft>
                <a:spcPts val="0"/>
              </a:spcAft>
              <a:buFont typeface="Arial" panose="020B0604020202020204" pitchFamily="34" charset="0"/>
              <a:buChar char="–"/>
              <a:defRPr/>
            </a:pPr>
            <a:r>
              <a:rPr lang="en-US" altLang="en-US" sz="2400" dirty="0"/>
              <a:t>Flattop - sample and hold, like natural but with single amplitude value</a:t>
            </a:r>
          </a:p>
          <a:p>
            <a:pPr fontAlgn="auto">
              <a:lnSpc>
                <a:spcPct val="90000"/>
              </a:lnSpc>
              <a:spcAft>
                <a:spcPts val="0"/>
              </a:spcAft>
              <a:buFont typeface="Arial" panose="020B0604020202020204" pitchFamily="34" charset="0"/>
              <a:buChar char="•"/>
              <a:defRPr/>
            </a:pPr>
            <a:r>
              <a:rPr lang="en-US" altLang="en-US" sz="2800" dirty="0"/>
              <a:t>The process is referred to as pulse amplitude modulation PAM and the outcome is a signal with analog (non integer) values</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br>
              <a:rPr lang="en-US" altLang="en-US" sz="3600" b="1" i="1" dirty="0"/>
            </a:br>
            <a:r>
              <a:rPr lang="en-US" altLang="en-US" sz="3600" b="1" i="1" dirty="0"/>
              <a:t>Three different sampling methods for PCM</a:t>
            </a:r>
            <a:br>
              <a:rPr lang="en-US" altLang="en-US" b="1" i="1" dirty="0"/>
            </a:br>
            <a:endParaRPr lang="en-US" dirty="0"/>
          </a:p>
        </p:txBody>
      </p:sp>
      <p:pic>
        <p:nvPicPr>
          <p:cNvPr id="131076" name="Picture 6"/>
          <p:cNvPicPr>
            <a:picLocks noGrp="1" noChangeAspect="1" noChangeArrowheads="1"/>
          </p:cNvPicPr>
          <p:nvPr>
            <p:ph idx="1"/>
          </p:nvPr>
        </p:nvPicPr>
        <p:blipFill>
          <a:blip r:embed="rId2"/>
          <a:srcRect/>
          <a:stretch>
            <a:fillRect/>
          </a:stretch>
        </p:blipFill>
        <p:spPr>
          <a:xfrm>
            <a:off x="457200" y="1462088"/>
            <a:ext cx="8229600" cy="4497387"/>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10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5" y="2641600"/>
            <a:ext cx="7705725"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Text Box 1028"/>
          <p:cNvSpPr txBox="1">
            <a:spLocks noChangeArrowheads="1"/>
          </p:cNvSpPr>
          <p:nvPr/>
        </p:nvSpPr>
        <p:spPr bwMode="auto">
          <a:xfrm>
            <a:off x="1828800" y="868363"/>
            <a:ext cx="50960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chemeClr val="accent2"/>
                </a:solidFill>
                <a:latin typeface="+mj-lt"/>
              </a:rPr>
              <a:t>Digital to Digital Encoding</a:t>
            </a:r>
          </a:p>
        </p:txBody>
      </p:sp>
    </p:spTree>
    <p:extLst>
      <p:ext uri="{BB962C8B-B14F-4D97-AF65-F5344CB8AC3E}">
        <p14:creationId xmlns:p14="http://schemas.microsoft.com/office/powerpoint/2010/main" val="3047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b="1" i="1"/>
              <a:t>Note</a:t>
            </a:r>
          </a:p>
        </p:txBody>
      </p:sp>
      <p:sp>
        <p:nvSpPr>
          <p:cNvPr id="132100" name="Text Box 14"/>
          <p:cNvSpPr txBox="1">
            <a:spLocks noChangeArrowheads="1"/>
          </p:cNvSpPr>
          <p:nvPr/>
        </p:nvSpPr>
        <p:spPr bwMode="auto">
          <a:xfrm>
            <a:off x="1085850" y="1698625"/>
            <a:ext cx="184150" cy="369888"/>
          </a:xfrm>
          <a:prstGeom prst="rect">
            <a:avLst/>
          </a:prstGeom>
          <a:noFill/>
          <a:ln w="9525">
            <a:noFill/>
            <a:miter lim="800000"/>
            <a:headEnd/>
            <a:tailEnd/>
          </a:ln>
        </p:spPr>
        <p:txBody>
          <a:bodyPr wrap="none">
            <a:spAutoFit/>
          </a:bodyPr>
          <a:lstStyle/>
          <a:p>
            <a:pPr eaLnBrk="1" hangingPunct="1"/>
            <a:endParaRPr lang="en-US" altLang="en-US">
              <a:latin typeface="Calibri" pitchFamily="34" charset="0"/>
            </a:endParaRPr>
          </a:p>
        </p:txBody>
      </p:sp>
      <p:sp>
        <p:nvSpPr>
          <p:cNvPr id="132101" name="Rectangle 11"/>
          <p:cNvSpPr>
            <a:spLocks noGrp="1" noChangeArrowheads="1"/>
          </p:cNvSpPr>
          <p:nvPr>
            <p:ph idx="1"/>
          </p:nvPr>
        </p:nvSpPr>
        <p:spPr>
          <a:xfrm>
            <a:off x="457200" y="1600200"/>
            <a:ext cx="8229600" cy="2160588"/>
          </a:xfrm>
          <a:solidFill>
            <a:srgbClr val="99FF33"/>
          </a:solidFill>
        </p:spPr>
        <p:txBody>
          <a:bodyPr>
            <a:spAutoFit/>
          </a:bodyPr>
          <a:lstStyle/>
          <a:p>
            <a:pPr algn="ctr"/>
            <a:r>
              <a:rPr lang="en-US" altLang="en-US" b="1">
                <a:latin typeface="Arial" charset="0"/>
              </a:rPr>
              <a:t>According to the Nyquist theorem, the sampling rate must be</a:t>
            </a:r>
          </a:p>
          <a:p>
            <a:pPr algn="ctr"/>
            <a:r>
              <a:rPr lang="en-US" altLang="en-US" b="1">
                <a:latin typeface="Arial" charset="0"/>
              </a:rPr>
              <a:t>at least 2 times the highest frequency contained in the signal.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br>
              <a:rPr lang="en-US" altLang="en-US" sz="4000" b="1" i="1" dirty="0"/>
            </a:br>
            <a:br>
              <a:rPr lang="en-US" altLang="en-US" sz="4000" b="1" i="1" dirty="0"/>
            </a:br>
            <a:r>
              <a:rPr lang="en-US" altLang="en-US" sz="4000" b="1" i="1" dirty="0"/>
              <a:t>Nyquist sampling rate for low-pass and bandpass signals</a:t>
            </a:r>
            <a:br>
              <a:rPr lang="en-US" altLang="en-US" b="1" i="1" dirty="0"/>
            </a:br>
            <a:endParaRPr lang="en-US" dirty="0"/>
          </a:p>
        </p:txBody>
      </p:sp>
      <p:pic>
        <p:nvPicPr>
          <p:cNvPr id="133124" name="Picture 6"/>
          <p:cNvPicPr>
            <a:picLocks noGrp="1" noChangeAspect="1" noChangeArrowheads="1"/>
          </p:cNvPicPr>
          <p:nvPr>
            <p:ph idx="1"/>
          </p:nvPr>
        </p:nvPicPr>
        <p:blipFill>
          <a:blip r:embed="rId2"/>
          <a:srcRect/>
          <a:stretch>
            <a:fillRect/>
          </a:stretch>
        </p:blipFill>
        <p:spPr>
          <a:xfrm>
            <a:off x="457200" y="1839913"/>
            <a:ext cx="8229600" cy="4046537"/>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altLang="en-US" b="1" i="1" dirty="0">
                <a:solidFill>
                  <a:schemeClr val="hlink"/>
                </a:solidFill>
              </a:rPr>
              <a:t>Example 1</a:t>
            </a:r>
            <a:br>
              <a:rPr lang="en-US" altLang="en-US" b="1" i="1" dirty="0">
                <a:solidFill>
                  <a:schemeClr val="hlink"/>
                </a:solidFill>
              </a:rPr>
            </a:br>
            <a:endParaRPr lang="en-US" dirty="0"/>
          </a:p>
        </p:txBody>
      </p:sp>
      <p:sp>
        <p:nvSpPr>
          <p:cNvPr id="3" name="Content Placeholder 2"/>
          <p:cNvSpPr>
            <a:spLocks noGrp="1"/>
          </p:cNvSpPr>
          <p:nvPr>
            <p:ph idx="1"/>
          </p:nvPr>
        </p:nvSpPr>
        <p:spPr>
          <a:xfrm>
            <a:off x="457200" y="1219200"/>
            <a:ext cx="8229600" cy="4906963"/>
          </a:xfrm>
        </p:spPr>
        <p:txBody>
          <a:bodyPr rtlCol="0">
            <a:normAutofit fontScale="77500" lnSpcReduction="20000"/>
          </a:bodyPr>
          <a:lstStyle/>
          <a:p>
            <a:pPr algn="just" fontAlgn="auto">
              <a:spcAft>
                <a:spcPts val="0"/>
              </a:spcAft>
              <a:buFont typeface="Arial" panose="020B0604020202020204" pitchFamily="34" charset="0"/>
              <a:buChar char="•"/>
              <a:defRPr/>
            </a:pPr>
            <a:r>
              <a:rPr lang="en-US" altLang="en-US" b="1" i="1" dirty="0"/>
              <a:t>For an intuitive example of the Nyquist theorem, let us sample a simple sine wave at three sampling rates: f</a:t>
            </a:r>
            <a:r>
              <a:rPr lang="en-US" altLang="en-US" b="1" i="1" baseline="-25000" dirty="0"/>
              <a:t>s</a:t>
            </a:r>
            <a:r>
              <a:rPr lang="en-US" altLang="en-US" b="1" i="1" dirty="0"/>
              <a:t> = 4f (2 times the Nyquist rate), f</a:t>
            </a:r>
            <a:r>
              <a:rPr lang="en-US" altLang="en-US" b="1" i="1" baseline="-25000" dirty="0"/>
              <a:t>s</a:t>
            </a:r>
            <a:r>
              <a:rPr lang="en-US" altLang="en-US" b="1" i="1" dirty="0"/>
              <a:t> = 2f (Nyquist rate), and </a:t>
            </a:r>
            <a:br>
              <a:rPr lang="en-US" altLang="en-US" b="1" i="1" dirty="0"/>
            </a:br>
            <a:r>
              <a:rPr lang="en-US" altLang="en-US" b="1" i="1" dirty="0"/>
              <a:t>f</a:t>
            </a:r>
            <a:r>
              <a:rPr lang="en-US" altLang="en-US" b="1" i="1" baseline="-25000" dirty="0"/>
              <a:t>s</a:t>
            </a:r>
            <a:r>
              <a:rPr lang="en-US" altLang="en-US" b="1" i="1" dirty="0"/>
              <a:t> = f (one-half the Nyquist rate). Figure 4.24 shows the sampling and the subsequent recovery of the signal.</a:t>
            </a:r>
          </a:p>
          <a:p>
            <a:pPr fontAlgn="auto">
              <a:spcAft>
                <a:spcPts val="0"/>
              </a:spcAft>
              <a:buFont typeface="Arial" panose="020B0604020202020204" pitchFamily="34" charset="0"/>
              <a:buChar char="•"/>
              <a:defRPr/>
            </a:pPr>
            <a:endParaRPr lang="en-US" altLang="en-US" b="1" i="1" dirty="0"/>
          </a:p>
          <a:p>
            <a:pPr algn="just" fontAlgn="auto">
              <a:spcAft>
                <a:spcPts val="0"/>
              </a:spcAft>
              <a:buFont typeface="Arial" panose="020B0604020202020204" pitchFamily="34" charset="0"/>
              <a:buChar char="•"/>
              <a:defRPr/>
            </a:pPr>
            <a:r>
              <a:rPr lang="en-US" altLang="en-US" b="1" i="1" dirty="0"/>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5438"/>
            <a:ext cx="8229600" cy="1143000"/>
          </a:xfrm>
        </p:spPr>
        <p:txBody>
          <a:bodyPr rtlCol="0">
            <a:normAutofit fontScale="90000"/>
          </a:bodyPr>
          <a:lstStyle/>
          <a:p>
            <a:pPr fontAlgn="auto">
              <a:spcAft>
                <a:spcPts val="0"/>
              </a:spcAft>
              <a:defRPr/>
            </a:pPr>
            <a:br>
              <a:rPr lang="en-US" altLang="en-US" sz="3600" b="1" i="1" dirty="0"/>
            </a:br>
            <a:br>
              <a:rPr lang="en-US" altLang="en-US" sz="3600" b="1" i="1" dirty="0"/>
            </a:br>
            <a:r>
              <a:rPr lang="en-US" altLang="en-US" sz="3600" b="1" i="1" dirty="0"/>
              <a:t>Recovery of a sampled sine wave for different sampling rates</a:t>
            </a:r>
            <a:br>
              <a:rPr lang="en-US" altLang="en-US" b="1" i="1" dirty="0"/>
            </a:br>
            <a:endParaRPr lang="en-US" dirty="0"/>
          </a:p>
        </p:txBody>
      </p:sp>
      <p:pic>
        <p:nvPicPr>
          <p:cNvPr id="135172" name="Picture 6"/>
          <p:cNvPicPr>
            <a:picLocks noGrp="1" noChangeAspect="1" noChangeArrowheads="1"/>
          </p:cNvPicPr>
          <p:nvPr>
            <p:ph idx="1"/>
          </p:nvPr>
        </p:nvPicPr>
        <p:blipFill>
          <a:blip r:embed="rId2"/>
          <a:srcRect/>
          <a:stretch>
            <a:fillRect/>
          </a:stretch>
        </p:blipFill>
        <p:spPr>
          <a:xfrm>
            <a:off x="1779588" y="1600200"/>
            <a:ext cx="5584825" cy="4525963"/>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b="1"/>
              <a:t>Quantization</a:t>
            </a:r>
          </a:p>
        </p:txBody>
      </p:sp>
      <p:sp>
        <p:nvSpPr>
          <p:cNvPr id="3" name="Content Placeholder 2"/>
          <p:cNvSpPr>
            <a:spLocks noGrp="1"/>
          </p:cNvSpPr>
          <p:nvPr>
            <p:ph idx="1"/>
          </p:nvPr>
        </p:nvSpPr>
        <p:spPr/>
        <p:txBody>
          <a:bodyPr rtlCol="0">
            <a:normAutofit fontScale="92500" lnSpcReduction="10000"/>
          </a:bodyPr>
          <a:lstStyle/>
          <a:p>
            <a:pPr algn="just" fontAlgn="auto">
              <a:lnSpc>
                <a:spcPct val="90000"/>
              </a:lnSpc>
              <a:spcAft>
                <a:spcPts val="0"/>
              </a:spcAft>
              <a:buFont typeface="Arial" panose="020B0604020202020204" pitchFamily="34" charset="0"/>
              <a:buChar char="•"/>
              <a:defRPr/>
            </a:pPr>
            <a:r>
              <a:rPr lang="en-US" altLang="en-US" dirty="0"/>
              <a:t>Sampling results in a series of pulses of varying amplitude values ranging between two limits: a min and a max.</a:t>
            </a:r>
          </a:p>
          <a:p>
            <a:pPr algn="just" fontAlgn="auto">
              <a:lnSpc>
                <a:spcPct val="90000"/>
              </a:lnSpc>
              <a:spcAft>
                <a:spcPts val="0"/>
              </a:spcAft>
              <a:buFont typeface="Arial" panose="020B0604020202020204" pitchFamily="34" charset="0"/>
              <a:buChar char="•"/>
              <a:defRPr/>
            </a:pPr>
            <a:r>
              <a:rPr lang="en-US" altLang="en-US" dirty="0"/>
              <a:t>The amplitude values are infinite between the two limits.</a:t>
            </a:r>
          </a:p>
          <a:p>
            <a:pPr algn="just" fontAlgn="auto">
              <a:lnSpc>
                <a:spcPct val="90000"/>
              </a:lnSpc>
              <a:spcAft>
                <a:spcPts val="0"/>
              </a:spcAft>
              <a:buFont typeface="Arial" panose="020B0604020202020204" pitchFamily="34" charset="0"/>
              <a:buChar char="•"/>
              <a:defRPr/>
            </a:pPr>
            <a:r>
              <a:rPr lang="en-US" altLang="en-US" dirty="0"/>
              <a:t>We need to map the </a:t>
            </a:r>
            <a:r>
              <a:rPr lang="en-US" altLang="en-US" i="1" dirty="0"/>
              <a:t>infinite</a:t>
            </a:r>
            <a:r>
              <a:rPr lang="en-US" altLang="en-US" dirty="0"/>
              <a:t> amplitude values onto a finite set of known values.</a:t>
            </a:r>
          </a:p>
          <a:p>
            <a:pPr algn="just" fontAlgn="auto">
              <a:lnSpc>
                <a:spcPct val="90000"/>
              </a:lnSpc>
              <a:spcAft>
                <a:spcPts val="0"/>
              </a:spcAft>
              <a:buFont typeface="Arial" panose="020B0604020202020204" pitchFamily="34" charset="0"/>
              <a:buChar char="•"/>
              <a:defRPr/>
            </a:pPr>
            <a:r>
              <a:rPr lang="en-US" altLang="en-US" dirty="0"/>
              <a:t>This is achieved by dividing the distance between min and max into </a:t>
            </a:r>
            <a:r>
              <a:rPr lang="en-US" altLang="en-US" dirty="0">
                <a:solidFill>
                  <a:schemeClr val="hlink"/>
                </a:solidFill>
              </a:rPr>
              <a:t>L</a:t>
            </a:r>
            <a:r>
              <a:rPr lang="en-US" altLang="en-US" dirty="0"/>
              <a:t> </a:t>
            </a:r>
            <a:r>
              <a:rPr lang="en-US" altLang="en-US" dirty="0">
                <a:solidFill>
                  <a:schemeClr val="hlink"/>
                </a:solidFill>
              </a:rPr>
              <a:t>zones</a:t>
            </a:r>
            <a:r>
              <a:rPr lang="en-US" altLang="en-US" dirty="0"/>
              <a:t>, each of</a:t>
            </a:r>
            <a:r>
              <a:rPr lang="en-US" altLang="en-US" dirty="0">
                <a:solidFill>
                  <a:schemeClr val="hlink"/>
                </a:solidFill>
              </a:rPr>
              <a:t> height </a:t>
            </a:r>
            <a:r>
              <a:rPr lang="en-US" altLang="en-US" dirty="0">
                <a:solidFill>
                  <a:schemeClr val="hlink"/>
                </a:solidFill>
                <a:latin typeface="Symbol" pitchFamily="1" charset="2"/>
                <a:sym typeface="Symbol" pitchFamily="1" charset="2"/>
              </a:rPr>
              <a:t></a:t>
            </a:r>
          </a:p>
          <a:p>
            <a:pPr algn="just" fontAlgn="auto">
              <a:lnSpc>
                <a:spcPct val="90000"/>
              </a:lnSpc>
              <a:spcAft>
                <a:spcPts val="0"/>
              </a:spcAft>
              <a:buFont typeface="Wingdings" pitchFamily="1" charset="2"/>
              <a:buNone/>
              <a:defRPr/>
            </a:pPr>
            <a:r>
              <a:rPr lang="en-US" altLang="en-US" dirty="0">
                <a:latin typeface="Symbol" pitchFamily="1" charset="2"/>
                <a:sym typeface="Symbol" pitchFamily="1" charset="2"/>
              </a:rPr>
              <a:t>				</a:t>
            </a:r>
            <a:r>
              <a:rPr lang="en-US" altLang="en-US" dirty="0"/>
              <a:t> = (max - min)/L</a:t>
            </a:r>
          </a:p>
          <a:p>
            <a:pPr marL="0" indent="0" algn="just" fontAlgn="auto">
              <a:spcAft>
                <a:spcPts val="0"/>
              </a:spcAft>
              <a:buFont typeface="Arial" panose="020B0604020202020204" pitchFamily="34" charset="0"/>
              <a:buNone/>
              <a:defRP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b="1" i="1"/>
              <a:t>Quantization Levels</a:t>
            </a:r>
          </a:p>
        </p:txBody>
      </p:sp>
      <p:sp>
        <p:nvSpPr>
          <p:cNvPr id="139267" name="Content Placeholder 2"/>
          <p:cNvSpPr>
            <a:spLocks noGrp="1"/>
          </p:cNvSpPr>
          <p:nvPr>
            <p:ph idx="1"/>
          </p:nvPr>
        </p:nvSpPr>
        <p:spPr/>
        <p:txBody>
          <a:bodyPr/>
          <a:lstStyle/>
          <a:p>
            <a:pPr algn="just"/>
            <a:r>
              <a:rPr lang="en-US" altLang="en-US" dirty="0"/>
              <a:t>The midpoint of each zone is assigned a value from 0 to L-1 (resulting in L values)</a:t>
            </a:r>
          </a:p>
          <a:p>
            <a:pPr algn="just"/>
            <a:r>
              <a:rPr lang="en-US" altLang="en-US" dirty="0"/>
              <a:t>Each sample falling in a zone is then approximated to the value of the midpoint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b="1" i="1"/>
              <a:t>Quantization Zones</a:t>
            </a:r>
          </a:p>
        </p:txBody>
      </p:sp>
      <p:sp>
        <p:nvSpPr>
          <p:cNvPr id="140291" name="Content Placeholder 2"/>
          <p:cNvSpPr>
            <a:spLocks noGrp="1"/>
          </p:cNvSpPr>
          <p:nvPr>
            <p:ph idx="1"/>
          </p:nvPr>
        </p:nvSpPr>
        <p:spPr/>
        <p:txBody>
          <a:bodyPr/>
          <a:lstStyle/>
          <a:p>
            <a:pPr>
              <a:lnSpc>
                <a:spcPct val="90000"/>
              </a:lnSpc>
            </a:pPr>
            <a:r>
              <a:rPr lang="en-US" altLang="en-US"/>
              <a:t>Assume we have a voltage signal with amplitudes V</a:t>
            </a:r>
            <a:r>
              <a:rPr lang="en-US" altLang="en-US" baseline="-25000"/>
              <a:t>min</a:t>
            </a:r>
            <a:r>
              <a:rPr lang="en-US" altLang="en-US"/>
              <a:t>=-20V and V</a:t>
            </a:r>
            <a:r>
              <a:rPr lang="en-US" altLang="en-US" baseline="-25000"/>
              <a:t>max</a:t>
            </a:r>
            <a:r>
              <a:rPr lang="en-US" altLang="en-US"/>
              <a:t>=+20V.</a:t>
            </a:r>
          </a:p>
          <a:p>
            <a:pPr>
              <a:lnSpc>
                <a:spcPct val="90000"/>
              </a:lnSpc>
            </a:pPr>
            <a:r>
              <a:rPr lang="en-US" altLang="en-US"/>
              <a:t>We want to use L=8 quantization levels.</a:t>
            </a:r>
          </a:p>
          <a:p>
            <a:pPr>
              <a:lnSpc>
                <a:spcPct val="90000"/>
              </a:lnSpc>
            </a:pPr>
            <a:r>
              <a:rPr lang="en-US" altLang="en-US"/>
              <a:t>Zone width</a:t>
            </a:r>
            <a:r>
              <a:rPr lang="en-US" altLang="en-US">
                <a:latin typeface="Symbol" pitchFamily="18" charset="2"/>
                <a:sym typeface="Symbol" pitchFamily="18" charset="2"/>
              </a:rPr>
              <a:t></a:t>
            </a:r>
            <a:r>
              <a:rPr lang="en-US" altLang="en-US"/>
              <a:t> = (20 - -20)/8 = 5</a:t>
            </a:r>
          </a:p>
          <a:p>
            <a:pPr>
              <a:lnSpc>
                <a:spcPct val="90000"/>
              </a:lnSpc>
            </a:pPr>
            <a:r>
              <a:rPr lang="en-US" altLang="en-US"/>
              <a:t>The 8 zones are: -20 to -15, -15 to -10, -10 to -5, -5 to 0, 0 to +5, +5 to +10, +10 to +15, +15 to +20</a:t>
            </a:r>
          </a:p>
          <a:p>
            <a:pPr>
              <a:lnSpc>
                <a:spcPct val="90000"/>
              </a:lnSpc>
            </a:pPr>
            <a:r>
              <a:rPr lang="en-US" altLang="en-US"/>
              <a:t>The midpoints are: -17.5, -12.5, -7.5, -2.5, 2.5, 7.5, 12.5, 17.5</a:t>
            </a:r>
          </a:p>
          <a:p>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b="1" i="1"/>
              <a:t>Assigning Codes to Zones</a:t>
            </a:r>
          </a:p>
        </p:txBody>
      </p:sp>
      <p:sp>
        <p:nvSpPr>
          <p:cNvPr id="3" name="Content Placeholder 2"/>
          <p:cNvSpPr>
            <a:spLocks noGrp="1"/>
          </p:cNvSpPr>
          <p:nvPr>
            <p:ph idx="1"/>
          </p:nvPr>
        </p:nvSpPr>
        <p:spPr/>
        <p:txBody>
          <a:bodyPr rtlCol="0">
            <a:normAutofit lnSpcReduction="10000"/>
          </a:bodyPr>
          <a:lstStyle/>
          <a:p>
            <a:pPr fontAlgn="auto">
              <a:lnSpc>
                <a:spcPct val="90000"/>
              </a:lnSpc>
              <a:spcAft>
                <a:spcPts val="0"/>
              </a:spcAft>
              <a:buFont typeface="Arial" panose="020B0604020202020204" pitchFamily="34" charset="0"/>
              <a:buChar char="•"/>
              <a:defRPr/>
            </a:pPr>
            <a:r>
              <a:rPr lang="en-US" altLang="en-US" sz="2800" dirty="0"/>
              <a:t>Each zone is then assigned a binary code.</a:t>
            </a:r>
          </a:p>
          <a:p>
            <a:pPr fontAlgn="auto">
              <a:lnSpc>
                <a:spcPct val="90000"/>
              </a:lnSpc>
              <a:spcAft>
                <a:spcPts val="0"/>
              </a:spcAft>
              <a:buFont typeface="Arial" panose="020B0604020202020204" pitchFamily="34" charset="0"/>
              <a:buChar char="•"/>
              <a:defRPr/>
            </a:pPr>
            <a:r>
              <a:rPr lang="en-US" altLang="en-US" sz="2800" dirty="0"/>
              <a:t>The number of bits required to encode the zones, or the number of bits per sample as it is commonly referred to, is obtained as follows: </a:t>
            </a:r>
          </a:p>
          <a:p>
            <a:pPr algn="ctr" fontAlgn="auto">
              <a:lnSpc>
                <a:spcPct val="90000"/>
              </a:lnSpc>
              <a:spcAft>
                <a:spcPts val="0"/>
              </a:spcAft>
              <a:buFont typeface="Wingdings" pitchFamily="1" charset="2"/>
              <a:buNone/>
              <a:defRPr/>
            </a:pPr>
            <a:r>
              <a:rPr lang="en-US" altLang="en-US" sz="2800" dirty="0" err="1"/>
              <a:t>n</a:t>
            </a:r>
            <a:r>
              <a:rPr lang="en-US" altLang="en-US" sz="2800" baseline="-25000" dirty="0" err="1"/>
              <a:t>b</a:t>
            </a:r>
            <a:r>
              <a:rPr lang="en-US" altLang="en-US" sz="2800" dirty="0"/>
              <a:t> = log</a:t>
            </a:r>
            <a:r>
              <a:rPr lang="en-US" altLang="en-US" sz="2800" baseline="-25000" dirty="0"/>
              <a:t>2</a:t>
            </a:r>
            <a:r>
              <a:rPr lang="en-US" altLang="en-US" sz="2800" dirty="0"/>
              <a:t> L</a:t>
            </a:r>
          </a:p>
          <a:p>
            <a:pPr fontAlgn="auto">
              <a:lnSpc>
                <a:spcPct val="90000"/>
              </a:lnSpc>
              <a:spcAft>
                <a:spcPts val="0"/>
              </a:spcAft>
              <a:buFont typeface="Arial" panose="020B0604020202020204" pitchFamily="34" charset="0"/>
              <a:buChar char="•"/>
              <a:defRPr/>
            </a:pPr>
            <a:r>
              <a:rPr lang="en-US" altLang="en-US" sz="2800" dirty="0"/>
              <a:t>Given our example, </a:t>
            </a:r>
            <a:r>
              <a:rPr lang="en-US" altLang="en-US" sz="2800" dirty="0" err="1"/>
              <a:t>n</a:t>
            </a:r>
            <a:r>
              <a:rPr lang="en-US" altLang="en-US" sz="2800" baseline="-25000" dirty="0" err="1"/>
              <a:t>b</a:t>
            </a:r>
            <a:r>
              <a:rPr lang="en-US" altLang="en-US" sz="2800" dirty="0"/>
              <a:t> = 3</a:t>
            </a:r>
          </a:p>
          <a:p>
            <a:pPr fontAlgn="auto">
              <a:lnSpc>
                <a:spcPct val="90000"/>
              </a:lnSpc>
              <a:spcAft>
                <a:spcPts val="0"/>
              </a:spcAft>
              <a:buFont typeface="Arial" panose="020B0604020202020204" pitchFamily="34" charset="0"/>
              <a:buChar char="•"/>
              <a:defRPr/>
            </a:pPr>
            <a:r>
              <a:rPr lang="en-US" altLang="en-US" sz="2800" dirty="0"/>
              <a:t>The 8 zone (or level) codes are therefore: 000, 001, 010, 011, 100, 101, 110, and 111</a:t>
            </a:r>
          </a:p>
          <a:p>
            <a:pPr fontAlgn="auto">
              <a:lnSpc>
                <a:spcPct val="90000"/>
              </a:lnSpc>
              <a:spcAft>
                <a:spcPts val="0"/>
              </a:spcAft>
              <a:buFont typeface="Arial" panose="020B0604020202020204" pitchFamily="34" charset="0"/>
              <a:buChar char="•"/>
              <a:defRPr/>
            </a:pPr>
            <a:r>
              <a:rPr lang="en-US" altLang="en-US" sz="2800" dirty="0"/>
              <a:t>Assigning codes to zones:</a:t>
            </a:r>
          </a:p>
          <a:p>
            <a:pPr lvl="1" fontAlgn="auto">
              <a:lnSpc>
                <a:spcPct val="90000"/>
              </a:lnSpc>
              <a:spcAft>
                <a:spcPts val="0"/>
              </a:spcAft>
              <a:buFont typeface="Arial" panose="020B0604020202020204" pitchFamily="34" charset="0"/>
              <a:buChar char="–"/>
              <a:defRPr/>
            </a:pPr>
            <a:r>
              <a:rPr lang="en-US" altLang="en-US" sz="2400" dirty="0"/>
              <a:t>000 will refer to zone -20 to -15</a:t>
            </a:r>
          </a:p>
          <a:p>
            <a:pPr lvl="1" fontAlgn="auto">
              <a:lnSpc>
                <a:spcPct val="90000"/>
              </a:lnSpc>
              <a:spcAft>
                <a:spcPts val="0"/>
              </a:spcAft>
              <a:buFont typeface="Arial" panose="020B0604020202020204" pitchFamily="34" charset="0"/>
              <a:buChar char="–"/>
              <a:defRPr/>
            </a:pPr>
            <a:r>
              <a:rPr lang="en-US" altLang="en-US" sz="2400" dirty="0"/>
              <a:t>001 to zone -15 to -10, etc.</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altLang="en-US" sz="3200" b="1" i="1"/>
              <a:t>Quantization and encoding of a sampled signal</a:t>
            </a:r>
            <a:endParaRPr lang="en-US" altLang="en-US" sz="3200"/>
          </a:p>
        </p:txBody>
      </p:sp>
      <p:pic>
        <p:nvPicPr>
          <p:cNvPr id="142340" name="Picture 7"/>
          <p:cNvPicPr>
            <a:picLocks noGrp="1" noChangeAspect="1" noChangeArrowheads="1"/>
          </p:cNvPicPr>
          <p:nvPr>
            <p:ph idx="1"/>
          </p:nvPr>
        </p:nvPicPr>
        <p:blipFill>
          <a:blip r:embed="rId2"/>
          <a:srcRect/>
          <a:stretch>
            <a:fillRect/>
          </a:stretch>
        </p:blipFill>
        <p:spPr>
          <a:xfrm>
            <a:off x="1547813" y="1600200"/>
            <a:ext cx="6048375" cy="4525963"/>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b="1" i="1"/>
              <a:t>Quantization Error</a:t>
            </a:r>
          </a:p>
        </p:txBody>
      </p:sp>
      <p:sp>
        <p:nvSpPr>
          <p:cNvPr id="3" name="Content Placeholder 2"/>
          <p:cNvSpPr>
            <a:spLocks noGrp="1"/>
          </p:cNvSpPr>
          <p:nvPr>
            <p:ph idx="1"/>
          </p:nvPr>
        </p:nvSpPr>
        <p:spPr/>
        <p:txBody>
          <a:bodyPr rtlCol="0">
            <a:normAutofit lnSpcReduction="10000"/>
          </a:bodyPr>
          <a:lstStyle/>
          <a:p>
            <a:pPr algn="just" fontAlgn="auto">
              <a:lnSpc>
                <a:spcPct val="90000"/>
              </a:lnSpc>
              <a:spcAft>
                <a:spcPts val="0"/>
              </a:spcAft>
              <a:buFont typeface="Arial" panose="020B0604020202020204" pitchFamily="34" charset="0"/>
              <a:buChar char="•"/>
              <a:defRPr/>
            </a:pPr>
            <a:r>
              <a:rPr lang="en-US" altLang="en-US" dirty="0"/>
              <a:t>When a signal is quantized, we introduce an error - the coded signal is an approximation of the actual amplitude value.</a:t>
            </a:r>
          </a:p>
          <a:p>
            <a:pPr algn="just" fontAlgn="auto">
              <a:lnSpc>
                <a:spcPct val="90000"/>
              </a:lnSpc>
              <a:spcAft>
                <a:spcPts val="0"/>
              </a:spcAft>
              <a:buFont typeface="Arial" panose="020B0604020202020204" pitchFamily="34" charset="0"/>
              <a:buChar char="•"/>
              <a:defRPr/>
            </a:pPr>
            <a:r>
              <a:rPr lang="en-US" altLang="en-US" dirty="0"/>
              <a:t>The difference between actual and coded value (midpoint) is referred to as the quantization error.</a:t>
            </a:r>
          </a:p>
          <a:p>
            <a:pPr algn="just" fontAlgn="auto">
              <a:lnSpc>
                <a:spcPct val="90000"/>
              </a:lnSpc>
              <a:spcAft>
                <a:spcPts val="0"/>
              </a:spcAft>
              <a:buFont typeface="Arial" panose="020B0604020202020204" pitchFamily="34" charset="0"/>
              <a:buChar char="•"/>
              <a:defRPr/>
            </a:pPr>
            <a:r>
              <a:rPr lang="en-US" altLang="en-US" dirty="0"/>
              <a:t>The more zones, the smaller </a:t>
            </a:r>
            <a:r>
              <a:rPr lang="en-US" altLang="en-US" dirty="0">
                <a:latin typeface="Symbol" pitchFamily="1" charset="2"/>
                <a:sym typeface="Symbol" pitchFamily="1" charset="2"/>
              </a:rPr>
              <a:t></a:t>
            </a:r>
            <a:r>
              <a:rPr lang="en-US" altLang="en-US" dirty="0"/>
              <a:t> which results in smaller errors.</a:t>
            </a:r>
          </a:p>
          <a:p>
            <a:pPr algn="just" fontAlgn="auto">
              <a:lnSpc>
                <a:spcPct val="90000"/>
              </a:lnSpc>
              <a:spcAft>
                <a:spcPts val="0"/>
              </a:spcAft>
              <a:buFont typeface="Arial" panose="020B0604020202020204" pitchFamily="34" charset="0"/>
              <a:buChar char="•"/>
              <a:defRPr/>
            </a:pPr>
            <a:r>
              <a:rPr lang="en-US" altLang="en-US" dirty="0"/>
              <a:t>BUT, the more zones the more bits required to encode the samples -&gt; higher bit rate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152400" y="685800"/>
            <a:ext cx="8763000" cy="0"/>
          </a:xfrm>
          <a:prstGeom prst="line">
            <a:avLst/>
          </a:prstGeom>
          <a:noFill/>
          <a:ln w="76200">
            <a:solidFill>
              <a:schemeClr val="hlink"/>
            </a:solidFill>
            <a:round/>
            <a:headEnd/>
            <a:tailEnd/>
          </a:ln>
        </p:spPr>
        <p:txBody>
          <a:bodyPr/>
          <a:lstStyle/>
          <a:p>
            <a:endParaRPr lang="en-US"/>
          </a:p>
        </p:txBody>
      </p:sp>
      <p:sp>
        <p:nvSpPr>
          <p:cNvPr id="10243"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10244" name="Text Box 4"/>
          <p:cNvSpPr txBox="1">
            <a:spLocks noChangeArrowheads="1"/>
          </p:cNvSpPr>
          <p:nvPr/>
        </p:nvSpPr>
        <p:spPr bwMode="auto">
          <a:xfrm>
            <a:off x="304800" y="762000"/>
            <a:ext cx="6781800" cy="369332"/>
          </a:xfrm>
          <a:prstGeom prst="rect">
            <a:avLst/>
          </a:prstGeom>
          <a:noFill/>
          <a:ln w="9525">
            <a:noFill/>
            <a:miter lim="800000"/>
            <a:headEnd/>
            <a:tailEnd/>
          </a:ln>
        </p:spPr>
        <p:txBody>
          <a:bodyPr>
            <a:spAutoFit/>
          </a:bodyPr>
          <a:lstStyle/>
          <a:p>
            <a:pPr eaLnBrk="1" hangingPunct="1"/>
            <a:r>
              <a:rPr lang="en-US" altLang="en-US" b="1" i="1" dirty="0"/>
              <a:t>Line coding and </a:t>
            </a:r>
            <a:r>
              <a:rPr lang="en-US" altLang="en-US" b="1" i="1" dirty="0">
                <a:latin typeface="+mj-lt"/>
              </a:rPr>
              <a:t>decoding</a:t>
            </a:r>
          </a:p>
        </p:txBody>
      </p:sp>
      <p:sp>
        <p:nvSpPr>
          <p:cNvPr id="10245"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246" name="Picture 6"/>
          <p:cNvPicPr>
            <a:picLocks noChangeAspect="1" noChangeArrowheads="1"/>
          </p:cNvPicPr>
          <p:nvPr/>
        </p:nvPicPr>
        <p:blipFill>
          <a:blip r:embed="rId3"/>
          <a:srcRect/>
          <a:stretch>
            <a:fillRect/>
          </a:stretch>
        </p:blipFill>
        <p:spPr bwMode="auto">
          <a:xfrm>
            <a:off x="139700" y="2111375"/>
            <a:ext cx="8775700" cy="2689225"/>
          </a:xfrm>
          <a:prstGeom prst="rect">
            <a:avLst/>
          </a:prstGeom>
          <a:noFill/>
          <a:ln w="9525">
            <a:noFill/>
            <a:miter lim="800000"/>
            <a:headEnd/>
            <a:tailEnd/>
          </a:ln>
        </p:spPr>
      </p:pic>
    </p:spTree>
    <p:extLst>
      <p:ext uri="{BB962C8B-B14F-4D97-AF65-F5344CB8AC3E}">
        <p14:creationId xmlns:p14="http://schemas.microsoft.com/office/powerpoint/2010/main" val="2937732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b="1" i="1"/>
              <a:t>Quantization Error and SN</a:t>
            </a:r>
            <a:r>
              <a:rPr lang="en-US" altLang="en-US" b="1" i="1" baseline="-25000"/>
              <a:t>Q</a:t>
            </a:r>
            <a:r>
              <a:rPr lang="en-US" altLang="en-US" b="1" i="1"/>
              <a:t>R</a:t>
            </a:r>
          </a:p>
        </p:txBody>
      </p:sp>
      <p:sp>
        <p:nvSpPr>
          <p:cNvPr id="3" name="Content Placeholder 2"/>
          <p:cNvSpPr>
            <a:spLocks noGrp="1"/>
          </p:cNvSpPr>
          <p:nvPr>
            <p:ph idx="1"/>
          </p:nvPr>
        </p:nvSpPr>
        <p:spPr>
          <a:xfrm>
            <a:off x="457200" y="1295400"/>
            <a:ext cx="8229600" cy="4830763"/>
          </a:xfrm>
        </p:spPr>
        <p:txBody>
          <a:bodyPr rtlCol="0">
            <a:normAutofit/>
          </a:bodyPr>
          <a:lstStyle/>
          <a:p>
            <a:pPr algn="just" fontAlgn="auto">
              <a:lnSpc>
                <a:spcPct val="150000"/>
              </a:lnSpc>
              <a:spcAft>
                <a:spcPts val="0"/>
              </a:spcAft>
              <a:buFont typeface="Arial" panose="020B0604020202020204" pitchFamily="34" charset="0"/>
              <a:buChar char="•"/>
              <a:defRPr/>
            </a:pPr>
            <a:r>
              <a:rPr lang="en-US" altLang="en-US" sz="1900" dirty="0">
                <a:latin typeface="+mj-lt"/>
              </a:rPr>
              <a:t>Signals with lower amplitude values will suffer more from quantization error as the error range: </a:t>
            </a:r>
            <a:r>
              <a:rPr lang="en-US" altLang="en-US" sz="1900" dirty="0">
                <a:latin typeface="+mj-lt"/>
                <a:sym typeface="Symbol" pitchFamily="1" charset="2"/>
              </a:rPr>
              <a:t></a:t>
            </a:r>
            <a:r>
              <a:rPr lang="en-US" altLang="en-US" sz="1900" dirty="0">
                <a:latin typeface="+mj-lt"/>
              </a:rPr>
              <a:t>/2, is fixed for all signal levels.</a:t>
            </a:r>
          </a:p>
          <a:p>
            <a:pPr algn="just" fontAlgn="auto">
              <a:lnSpc>
                <a:spcPct val="150000"/>
              </a:lnSpc>
              <a:spcAft>
                <a:spcPts val="0"/>
              </a:spcAft>
              <a:buFont typeface="Arial" panose="020B0604020202020204" pitchFamily="34" charset="0"/>
              <a:buChar char="•"/>
              <a:defRPr/>
            </a:pPr>
            <a:r>
              <a:rPr lang="en-US" altLang="en-US" sz="1900" dirty="0">
                <a:latin typeface="+mj-lt"/>
              </a:rPr>
              <a:t>Non linear quantization is used to alleviate this problem. Goal is to keep SN</a:t>
            </a:r>
            <a:r>
              <a:rPr lang="en-US" altLang="en-US" sz="1900" baseline="-25000" dirty="0">
                <a:latin typeface="+mj-lt"/>
              </a:rPr>
              <a:t>Q</a:t>
            </a:r>
            <a:r>
              <a:rPr lang="en-US" altLang="en-US" sz="1900" dirty="0">
                <a:latin typeface="+mj-lt"/>
              </a:rPr>
              <a:t>R </a:t>
            </a:r>
            <a:r>
              <a:rPr lang="en-US" altLang="en-US" sz="1900" dirty="0">
                <a:solidFill>
                  <a:schemeClr val="hlink"/>
                </a:solidFill>
                <a:latin typeface="+mj-lt"/>
              </a:rPr>
              <a:t>fixed</a:t>
            </a:r>
            <a:r>
              <a:rPr lang="en-US" altLang="en-US" sz="1900" dirty="0">
                <a:latin typeface="+mj-lt"/>
              </a:rPr>
              <a:t> for all sample values. </a:t>
            </a:r>
          </a:p>
          <a:p>
            <a:pPr algn="just" fontAlgn="auto">
              <a:lnSpc>
                <a:spcPct val="150000"/>
              </a:lnSpc>
              <a:spcAft>
                <a:spcPts val="0"/>
              </a:spcAft>
              <a:buFont typeface="Arial" panose="020B0604020202020204" pitchFamily="34" charset="0"/>
              <a:buChar char="•"/>
              <a:defRPr/>
            </a:pPr>
            <a:r>
              <a:rPr lang="en-US" altLang="en-US" sz="1900" b="1" u="sng" dirty="0">
                <a:latin typeface="+mj-lt"/>
              </a:rPr>
              <a:t>Two approaches:</a:t>
            </a:r>
          </a:p>
          <a:p>
            <a:pPr lvl="1" algn="just" fontAlgn="auto">
              <a:lnSpc>
                <a:spcPct val="150000"/>
              </a:lnSpc>
              <a:spcAft>
                <a:spcPts val="0"/>
              </a:spcAft>
              <a:buFont typeface="Arial" panose="020B0604020202020204" pitchFamily="34" charset="0"/>
              <a:buChar char="–"/>
              <a:defRPr/>
            </a:pPr>
            <a:r>
              <a:rPr lang="en-US" altLang="en-US" sz="1900" dirty="0">
                <a:latin typeface="+mj-lt"/>
              </a:rPr>
              <a:t>The quantization levels follow a logarithmic curve. Smaller </a:t>
            </a:r>
            <a:r>
              <a:rPr lang="en-US" altLang="en-US" sz="1900" dirty="0">
                <a:latin typeface="+mj-lt"/>
                <a:sym typeface="Symbol" pitchFamily="1" charset="2"/>
              </a:rPr>
              <a:t></a:t>
            </a:r>
            <a:r>
              <a:rPr lang="en-US" altLang="en-US" sz="1900" dirty="0">
                <a:latin typeface="+mj-lt"/>
              </a:rPr>
              <a:t>’s at lower amplitudes and larger</a:t>
            </a:r>
            <a:r>
              <a:rPr lang="en-US" altLang="en-US" sz="1900" dirty="0">
                <a:latin typeface="+mj-lt"/>
                <a:sym typeface="Symbol" pitchFamily="1" charset="2"/>
              </a:rPr>
              <a:t></a:t>
            </a:r>
            <a:r>
              <a:rPr lang="en-US" altLang="en-US" sz="1900" dirty="0">
                <a:latin typeface="+mj-lt"/>
              </a:rPr>
              <a:t>’s at higher amplitudes.</a:t>
            </a:r>
          </a:p>
          <a:p>
            <a:pPr lvl="1" algn="just" fontAlgn="auto">
              <a:lnSpc>
                <a:spcPct val="150000"/>
              </a:lnSpc>
              <a:spcAft>
                <a:spcPts val="0"/>
              </a:spcAft>
              <a:buFont typeface="Arial" panose="020B0604020202020204" pitchFamily="34" charset="0"/>
              <a:buChar char="–"/>
              <a:defRPr/>
            </a:pPr>
            <a:r>
              <a:rPr lang="en-US" altLang="en-US" sz="1900" b="1" dirty="0" err="1">
                <a:latin typeface="+mj-lt"/>
              </a:rPr>
              <a:t>Companding</a:t>
            </a:r>
            <a:r>
              <a:rPr lang="en-US" altLang="en-US" sz="1900" b="1" dirty="0">
                <a:latin typeface="+mj-lt"/>
              </a:rPr>
              <a:t>:</a:t>
            </a:r>
            <a:r>
              <a:rPr lang="en-US" altLang="en-US" sz="1900" dirty="0">
                <a:latin typeface="+mj-lt"/>
              </a:rPr>
              <a:t> The sample values are compressed at the sender into logarithmic zones, and then expanded at the receiver. The zones are fixed in height. </a:t>
            </a:r>
          </a:p>
          <a:p>
            <a:pPr algn="just" fontAlgn="auto">
              <a:lnSpc>
                <a:spcPct val="150000"/>
              </a:lnSpc>
              <a:spcAft>
                <a:spcPts val="0"/>
              </a:spcAft>
              <a:buFont typeface="Arial" panose="020B0604020202020204" pitchFamily="34" charset="0"/>
              <a:buChar char="•"/>
              <a:defRPr/>
            </a:pPr>
            <a:endParaRPr lang="en-US" sz="1900" dirty="0">
              <a:latin typeface="+mj-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0" y="533400"/>
            <a:ext cx="8763000" cy="1143000"/>
          </a:xfrm>
        </p:spPr>
        <p:txBody>
          <a:bodyPr/>
          <a:lstStyle/>
          <a:p>
            <a:r>
              <a:rPr lang="en-US" altLang="en-US" sz="3200" b="1" i="1" dirty="0"/>
              <a:t>Bit rate and bandwidth requirements of PCM</a:t>
            </a:r>
          </a:p>
        </p:txBody>
      </p:sp>
      <p:sp>
        <p:nvSpPr>
          <p:cNvPr id="3" name="Content Placeholder 2"/>
          <p:cNvSpPr>
            <a:spLocks noGrp="1"/>
          </p:cNvSpPr>
          <p:nvPr>
            <p:ph idx="1"/>
          </p:nvPr>
        </p:nvSpPr>
        <p:spPr/>
        <p:txBody>
          <a:bodyPr rtlCol="0">
            <a:normAutofit fontScale="70000" lnSpcReduction="20000"/>
          </a:bodyPr>
          <a:lstStyle/>
          <a:p>
            <a:pPr algn="just" fontAlgn="auto">
              <a:lnSpc>
                <a:spcPct val="160000"/>
              </a:lnSpc>
              <a:spcAft>
                <a:spcPts val="0"/>
              </a:spcAft>
              <a:buFont typeface="Arial" panose="020B0604020202020204" pitchFamily="34" charset="0"/>
              <a:buChar char="•"/>
              <a:defRPr/>
            </a:pPr>
            <a:r>
              <a:rPr lang="en-US" altLang="en-US" dirty="0">
                <a:latin typeface="+mj-lt"/>
              </a:rPr>
              <a:t>The bit rate of a PCM signal can be calculated form the number of bits per sample x the sampling rate</a:t>
            </a:r>
          </a:p>
          <a:p>
            <a:pPr algn="just" fontAlgn="auto">
              <a:lnSpc>
                <a:spcPct val="160000"/>
              </a:lnSpc>
              <a:spcAft>
                <a:spcPts val="0"/>
              </a:spcAft>
              <a:buFont typeface="Wingdings" pitchFamily="1" charset="2"/>
              <a:buNone/>
              <a:defRPr/>
            </a:pPr>
            <a:r>
              <a:rPr lang="en-US" altLang="en-US" dirty="0">
                <a:latin typeface="+mj-lt"/>
              </a:rPr>
              <a:t>				</a:t>
            </a:r>
            <a:r>
              <a:rPr lang="en-US" altLang="en-US" b="1" dirty="0">
                <a:solidFill>
                  <a:srgbClr val="CC0099"/>
                </a:solidFill>
                <a:latin typeface="+mj-lt"/>
              </a:rPr>
              <a:t>Bit rate = </a:t>
            </a:r>
            <a:r>
              <a:rPr lang="en-US" altLang="en-US" b="1" dirty="0" err="1">
                <a:solidFill>
                  <a:srgbClr val="CC0099"/>
                </a:solidFill>
                <a:latin typeface="+mj-lt"/>
              </a:rPr>
              <a:t>n</a:t>
            </a:r>
            <a:r>
              <a:rPr lang="en-US" altLang="en-US" b="1" baseline="-25000" dirty="0" err="1">
                <a:solidFill>
                  <a:srgbClr val="CC0099"/>
                </a:solidFill>
                <a:latin typeface="+mj-lt"/>
              </a:rPr>
              <a:t>b</a:t>
            </a:r>
            <a:r>
              <a:rPr lang="en-US" altLang="en-US" b="1" dirty="0">
                <a:solidFill>
                  <a:srgbClr val="CC0099"/>
                </a:solidFill>
                <a:latin typeface="+mj-lt"/>
              </a:rPr>
              <a:t> x f</a:t>
            </a:r>
            <a:r>
              <a:rPr lang="en-US" altLang="en-US" b="1" baseline="-25000" dirty="0">
                <a:solidFill>
                  <a:srgbClr val="CC0099"/>
                </a:solidFill>
                <a:latin typeface="+mj-lt"/>
              </a:rPr>
              <a:t>s</a:t>
            </a:r>
            <a:endParaRPr lang="en-US" altLang="en-US" b="1" dirty="0">
              <a:solidFill>
                <a:srgbClr val="CC0099"/>
              </a:solidFill>
              <a:latin typeface="+mj-lt"/>
            </a:endParaRPr>
          </a:p>
          <a:p>
            <a:pPr algn="just" fontAlgn="auto">
              <a:lnSpc>
                <a:spcPct val="160000"/>
              </a:lnSpc>
              <a:spcAft>
                <a:spcPts val="0"/>
              </a:spcAft>
              <a:buFont typeface="Arial" panose="020B0604020202020204" pitchFamily="34" charset="0"/>
              <a:buChar char="•"/>
              <a:defRPr/>
            </a:pPr>
            <a:r>
              <a:rPr lang="en-US" altLang="en-US" dirty="0">
                <a:latin typeface="+mj-lt"/>
              </a:rPr>
              <a:t>The bandwidth required to transmit this signal depends on the type of line encoding used. Refer to previous section for discussion and formulas.</a:t>
            </a:r>
          </a:p>
          <a:p>
            <a:pPr algn="just" fontAlgn="auto">
              <a:lnSpc>
                <a:spcPct val="160000"/>
              </a:lnSpc>
              <a:spcAft>
                <a:spcPts val="0"/>
              </a:spcAft>
              <a:buFont typeface="Arial" panose="020B0604020202020204" pitchFamily="34" charset="0"/>
              <a:buChar char="•"/>
              <a:defRPr/>
            </a:pPr>
            <a:r>
              <a:rPr lang="en-US" altLang="en-US" dirty="0">
                <a:latin typeface="+mj-lt"/>
              </a:rPr>
              <a:t>A digitized signal will always need more bandwidth than the original analog signal. Price we pay for robustness and other features of digital transmission.</a:t>
            </a:r>
            <a:endParaRPr lang="en-US" altLang="en-US" sz="3600" dirty="0">
              <a:latin typeface="+mj-lt"/>
            </a:endParaRPr>
          </a:p>
          <a:p>
            <a:pPr algn="just" fontAlgn="auto">
              <a:lnSpc>
                <a:spcPct val="160000"/>
              </a:lnSpc>
              <a:spcAft>
                <a:spcPts val="0"/>
              </a:spcAft>
              <a:buFont typeface="Arial" panose="020B0604020202020204" pitchFamily="34" charset="0"/>
              <a:buChar char="•"/>
              <a:defRPr/>
            </a:pPr>
            <a:endParaRPr lang="en-US" dirty="0">
              <a:latin typeface="+mj-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b="1" i="1">
                <a:solidFill>
                  <a:schemeClr val="hlink"/>
                </a:solidFill>
              </a:rPr>
              <a:t>Example</a:t>
            </a:r>
            <a:endParaRPr lang="en-US" altLang="en-US"/>
          </a:p>
        </p:txBody>
      </p:sp>
      <p:sp>
        <p:nvSpPr>
          <p:cNvPr id="3" name="Content Placeholder 2"/>
          <p:cNvSpPr>
            <a:spLocks noGrp="1"/>
          </p:cNvSpPr>
          <p:nvPr>
            <p:ph idx="1"/>
          </p:nvPr>
        </p:nvSpPr>
        <p:spPr/>
        <p:txBody>
          <a:bodyPr rtlCol="0">
            <a:normAutofit fontScale="92500"/>
          </a:bodyPr>
          <a:lstStyle/>
          <a:p>
            <a:pPr fontAlgn="auto">
              <a:lnSpc>
                <a:spcPct val="150000"/>
              </a:lnSpc>
              <a:spcAft>
                <a:spcPts val="0"/>
              </a:spcAft>
              <a:buFont typeface="Arial" panose="020B0604020202020204" pitchFamily="34" charset="0"/>
              <a:buChar char="•"/>
              <a:defRPr/>
            </a:pPr>
            <a:r>
              <a:rPr lang="en-US" altLang="en-US" b="1" i="1" dirty="0">
                <a:latin typeface="+mj-lt"/>
              </a:rPr>
              <a:t>We want to digitize the human voice. What is the bit rate, assuming 8 bits per sample?</a:t>
            </a:r>
            <a:endParaRPr lang="en-US" dirty="0">
              <a:latin typeface="+mj-lt"/>
            </a:endParaRPr>
          </a:p>
          <a:p>
            <a:pPr marL="0" indent="0" algn="just" fontAlgn="auto">
              <a:lnSpc>
                <a:spcPct val="150000"/>
              </a:lnSpc>
              <a:spcAft>
                <a:spcPts val="0"/>
              </a:spcAft>
              <a:buFont typeface="Arial" panose="020B0604020202020204" pitchFamily="34" charset="0"/>
              <a:buNone/>
              <a:defRPr/>
            </a:pPr>
            <a:r>
              <a:rPr lang="en-US" altLang="en-US" b="1" i="1" dirty="0">
                <a:solidFill>
                  <a:schemeClr val="hlink"/>
                </a:solidFill>
                <a:latin typeface="+mj-lt"/>
              </a:rPr>
              <a:t>Solution</a:t>
            </a:r>
          </a:p>
          <a:p>
            <a:pPr algn="just" fontAlgn="auto">
              <a:lnSpc>
                <a:spcPct val="150000"/>
              </a:lnSpc>
              <a:spcAft>
                <a:spcPts val="0"/>
              </a:spcAft>
              <a:buFont typeface="Arial" panose="020B0604020202020204" pitchFamily="34" charset="0"/>
              <a:buChar char="•"/>
              <a:defRPr/>
            </a:pPr>
            <a:r>
              <a:rPr lang="en-US" altLang="en-US" sz="2400" b="1" i="1" dirty="0">
                <a:latin typeface="+mj-lt"/>
              </a:rPr>
              <a:t>The human voice normally contains frequencies from 0 to 4000 Hz. So the sampling rate and bit rate are calculated as follows:</a:t>
            </a:r>
          </a:p>
          <a:p>
            <a:pPr fontAlgn="auto">
              <a:lnSpc>
                <a:spcPct val="150000"/>
              </a:lnSpc>
              <a:spcAft>
                <a:spcPts val="0"/>
              </a:spcAft>
              <a:buFont typeface="Arial" panose="020B0604020202020204" pitchFamily="34" charset="0"/>
              <a:buChar char="•"/>
              <a:defRPr/>
            </a:pPr>
            <a:endParaRPr lang="en-US" dirty="0">
              <a:latin typeface="+mj-lt"/>
            </a:endParaRPr>
          </a:p>
        </p:txBody>
      </p:sp>
      <p:pic>
        <p:nvPicPr>
          <p:cNvPr id="146437" name="Picture 12"/>
          <p:cNvPicPr>
            <a:picLocks noChangeAspect="1" noChangeArrowheads="1"/>
          </p:cNvPicPr>
          <p:nvPr/>
        </p:nvPicPr>
        <p:blipFill>
          <a:blip r:embed="rId2"/>
          <a:srcRect/>
          <a:stretch>
            <a:fillRect/>
          </a:stretch>
        </p:blipFill>
        <p:spPr bwMode="auto">
          <a:xfrm>
            <a:off x="2209800" y="5486400"/>
            <a:ext cx="4886325" cy="555171"/>
          </a:xfrm>
          <a:prstGeom prst="rect">
            <a:avLst/>
          </a:prstGeom>
          <a:noFill/>
          <a:ln w="57150" cmpd="thickThin">
            <a:solidFill>
              <a:schemeClr val="folHlink"/>
            </a:solid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b="1" i="1"/>
              <a:t>PCM Decoder</a:t>
            </a:r>
          </a:p>
        </p:txBody>
      </p:sp>
      <p:sp>
        <p:nvSpPr>
          <p:cNvPr id="147459" name="Content Placeholder 2"/>
          <p:cNvSpPr>
            <a:spLocks noGrp="1"/>
          </p:cNvSpPr>
          <p:nvPr>
            <p:ph idx="1"/>
          </p:nvPr>
        </p:nvSpPr>
        <p:spPr/>
        <p:txBody>
          <a:bodyPr/>
          <a:lstStyle/>
          <a:p>
            <a:pPr algn="just">
              <a:lnSpc>
                <a:spcPct val="150000"/>
              </a:lnSpc>
            </a:pPr>
            <a:r>
              <a:rPr lang="en-US" altLang="en-US" sz="2400" dirty="0">
                <a:latin typeface="+mj-lt"/>
              </a:rPr>
              <a:t>To recover an analog signal from a digitized signal we follow the following steps:</a:t>
            </a:r>
          </a:p>
          <a:p>
            <a:pPr lvl="1" algn="just">
              <a:lnSpc>
                <a:spcPct val="150000"/>
              </a:lnSpc>
            </a:pPr>
            <a:r>
              <a:rPr lang="en-US" altLang="en-US" sz="2000" dirty="0">
                <a:latin typeface="+mj-lt"/>
              </a:rPr>
              <a:t>We use a hold circuit that holds the amplitude value of a pulse till the next pulse arrives.</a:t>
            </a:r>
          </a:p>
          <a:p>
            <a:pPr lvl="1" algn="just">
              <a:lnSpc>
                <a:spcPct val="150000"/>
              </a:lnSpc>
            </a:pPr>
            <a:r>
              <a:rPr lang="en-US" altLang="en-US" sz="2000" dirty="0">
                <a:latin typeface="+mj-lt"/>
              </a:rPr>
              <a:t>We pass this signal through a low pass filter with a cutoff frequency that is equal to the highest frequency in the pre-sampled signal.</a:t>
            </a:r>
          </a:p>
          <a:p>
            <a:pPr algn="just">
              <a:lnSpc>
                <a:spcPct val="150000"/>
              </a:lnSpc>
            </a:pPr>
            <a:r>
              <a:rPr lang="en-US" altLang="en-US" sz="2400" dirty="0">
                <a:latin typeface="+mj-lt"/>
              </a:rPr>
              <a:t>The higher the value of L, the less distorted a signal is recovered.</a:t>
            </a:r>
          </a:p>
          <a:p>
            <a:pPr algn="just">
              <a:lnSpc>
                <a:spcPct val="150000"/>
              </a:lnSpc>
            </a:pPr>
            <a:endParaRPr lang="en-US" altLang="en-US" sz="2800" dirty="0">
              <a:latin typeface="+mj-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z="3600" b="1" i="1"/>
              <a:t>Components of a PCM decoder</a:t>
            </a:r>
            <a:endParaRPr lang="en-US" altLang="en-US" sz="3600"/>
          </a:p>
        </p:txBody>
      </p:sp>
      <p:pic>
        <p:nvPicPr>
          <p:cNvPr id="148484" name="Picture 6"/>
          <p:cNvPicPr>
            <a:picLocks noGrp="1" noChangeAspect="1" noChangeArrowheads="1"/>
          </p:cNvPicPr>
          <p:nvPr>
            <p:ph idx="1"/>
          </p:nvPr>
        </p:nvPicPr>
        <p:blipFill>
          <a:blip r:embed="rId2"/>
          <a:srcRect/>
          <a:stretch>
            <a:fillRect/>
          </a:stretch>
        </p:blipFill>
        <p:spPr>
          <a:xfrm>
            <a:off x="457200" y="2232025"/>
            <a:ext cx="8229600" cy="3262313"/>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b="1" i="1"/>
              <a:t>Delta Modulation</a:t>
            </a:r>
          </a:p>
        </p:txBody>
      </p:sp>
      <p:sp>
        <p:nvSpPr>
          <p:cNvPr id="3" name="Content Placeholder 2"/>
          <p:cNvSpPr>
            <a:spLocks noGrp="1"/>
          </p:cNvSpPr>
          <p:nvPr>
            <p:ph idx="1"/>
          </p:nvPr>
        </p:nvSpPr>
        <p:spPr/>
        <p:txBody>
          <a:bodyPr rtlCol="0">
            <a:normAutofit fontScale="70000" lnSpcReduction="20000"/>
          </a:bodyPr>
          <a:lstStyle/>
          <a:p>
            <a:pPr algn="just" fontAlgn="auto">
              <a:lnSpc>
                <a:spcPct val="160000"/>
              </a:lnSpc>
              <a:spcAft>
                <a:spcPts val="0"/>
              </a:spcAft>
              <a:buFont typeface="Arial" panose="020B0604020202020204" pitchFamily="34" charset="0"/>
              <a:buChar char="•"/>
              <a:defRPr/>
            </a:pPr>
            <a:r>
              <a:rPr lang="en-US" altLang="en-US" dirty="0">
                <a:latin typeface="+mj-lt"/>
              </a:rPr>
              <a:t>This scheme sends only the difference between pulses, if the pulse at time t</a:t>
            </a:r>
            <a:r>
              <a:rPr lang="en-US" altLang="en-US" baseline="-25000" dirty="0">
                <a:latin typeface="+mj-lt"/>
              </a:rPr>
              <a:t>n+1</a:t>
            </a:r>
            <a:r>
              <a:rPr lang="en-US" altLang="en-US" dirty="0">
                <a:latin typeface="+mj-lt"/>
              </a:rPr>
              <a:t> is higher in amplitude value than the pulse at time </a:t>
            </a:r>
            <a:r>
              <a:rPr lang="en-US" altLang="en-US" dirty="0" err="1">
                <a:latin typeface="+mj-lt"/>
              </a:rPr>
              <a:t>t</a:t>
            </a:r>
            <a:r>
              <a:rPr lang="en-US" altLang="en-US" baseline="-25000" dirty="0" err="1">
                <a:latin typeface="+mj-lt"/>
              </a:rPr>
              <a:t>n</a:t>
            </a:r>
            <a:r>
              <a:rPr lang="en-US" altLang="en-US" dirty="0">
                <a:latin typeface="+mj-lt"/>
              </a:rPr>
              <a:t>, then a single bit, say a “1”, is used to indicate the positive value.</a:t>
            </a:r>
          </a:p>
          <a:p>
            <a:pPr algn="just" fontAlgn="auto">
              <a:lnSpc>
                <a:spcPct val="160000"/>
              </a:lnSpc>
              <a:spcAft>
                <a:spcPts val="0"/>
              </a:spcAft>
              <a:buFont typeface="Arial" panose="020B0604020202020204" pitchFamily="34" charset="0"/>
              <a:buChar char="•"/>
              <a:defRPr/>
            </a:pPr>
            <a:r>
              <a:rPr lang="en-US" altLang="en-US" dirty="0">
                <a:latin typeface="+mj-lt"/>
              </a:rPr>
              <a:t>If the pulse is lower in value, resulting in a negative value, a “0” is used.</a:t>
            </a:r>
          </a:p>
          <a:p>
            <a:pPr algn="just" fontAlgn="auto">
              <a:lnSpc>
                <a:spcPct val="160000"/>
              </a:lnSpc>
              <a:spcAft>
                <a:spcPts val="0"/>
              </a:spcAft>
              <a:buFont typeface="Arial" panose="020B0604020202020204" pitchFamily="34" charset="0"/>
              <a:buChar char="•"/>
              <a:defRPr/>
            </a:pPr>
            <a:r>
              <a:rPr lang="en-US" altLang="en-US" dirty="0">
                <a:latin typeface="+mj-lt"/>
              </a:rPr>
              <a:t>This scheme works well for small changes in signal values between samples.</a:t>
            </a:r>
          </a:p>
          <a:p>
            <a:pPr algn="just" fontAlgn="auto">
              <a:lnSpc>
                <a:spcPct val="160000"/>
              </a:lnSpc>
              <a:spcAft>
                <a:spcPts val="0"/>
              </a:spcAft>
              <a:buFont typeface="Arial" panose="020B0604020202020204" pitchFamily="34" charset="0"/>
              <a:buChar char="•"/>
              <a:defRPr/>
            </a:pPr>
            <a:r>
              <a:rPr lang="en-US" altLang="en-US" dirty="0">
                <a:latin typeface="+mj-lt"/>
              </a:rPr>
              <a:t>If changes in amplitude are large, this will result in large errors.</a:t>
            </a:r>
          </a:p>
          <a:p>
            <a:pPr algn="just" fontAlgn="auto">
              <a:lnSpc>
                <a:spcPct val="160000"/>
              </a:lnSpc>
              <a:spcAft>
                <a:spcPts val="0"/>
              </a:spcAft>
              <a:buFont typeface="Arial" panose="020B0604020202020204" pitchFamily="34" charset="0"/>
              <a:buChar char="•"/>
              <a:defRPr/>
            </a:pPr>
            <a:endParaRPr lang="en-US" dirty="0">
              <a:latin typeface="+mj-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altLang="en-US" sz="4000" b="1" i="1" dirty="0"/>
              <a:t>The process of delta modulation</a:t>
            </a:r>
            <a:br>
              <a:rPr lang="en-US" altLang="en-US" b="1" i="1" dirty="0"/>
            </a:br>
            <a:endParaRPr lang="en-US" dirty="0"/>
          </a:p>
        </p:txBody>
      </p:sp>
      <p:pic>
        <p:nvPicPr>
          <p:cNvPr id="150532" name="Picture 6"/>
          <p:cNvPicPr>
            <a:picLocks noGrp="1" noChangeAspect="1" noChangeArrowheads="1"/>
          </p:cNvPicPr>
          <p:nvPr>
            <p:ph idx="1"/>
          </p:nvPr>
        </p:nvPicPr>
        <p:blipFill>
          <a:blip r:embed="rId2"/>
          <a:srcRect/>
          <a:stretch>
            <a:fillRect/>
          </a:stretch>
        </p:blipFill>
        <p:spPr>
          <a:xfrm>
            <a:off x="457200" y="2292350"/>
            <a:ext cx="8229600" cy="3141663"/>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020762"/>
          </a:xfrm>
        </p:spPr>
        <p:txBody>
          <a:bodyPr rtlCol="0">
            <a:normAutofit fontScale="90000"/>
          </a:bodyPr>
          <a:lstStyle/>
          <a:p>
            <a:pPr fontAlgn="auto">
              <a:spcAft>
                <a:spcPts val="0"/>
              </a:spcAft>
              <a:defRPr/>
            </a:pPr>
            <a:r>
              <a:rPr lang="en-US" altLang="en-US" sz="3600" b="1" i="1" dirty="0"/>
              <a:t>Delta modulation components</a:t>
            </a:r>
            <a:br>
              <a:rPr lang="en-US" altLang="en-US" b="1" i="1" dirty="0"/>
            </a:br>
            <a:endParaRPr lang="en-US" dirty="0"/>
          </a:p>
        </p:txBody>
      </p:sp>
      <p:pic>
        <p:nvPicPr>
          <p:cNvPr id="151556" name="Picture 6"/>
          <p:cNvPicPr>
            <a:picLocks noGrp="1" noChangeAspect="1" noChangeArrowheads="1"/>
          </p:cNvPicPr>
          <p:nvPr>
            <p:ph idx="1"/>
          </p:nvPr>
        </p:nvPicPr>
        <p:blipFill>
          <a:blip r:embed="rId2"/>
          <a:srcRect/>
          <a:stretch>
            <a:fillRect/>
          </a:stretch>
        </p:blipFill>
        <p:spPr>
          <a:xfrm>
            <a:off x="533400" y="762000"/>
            <a:ext cx="8229600" cy="2484437"/>
          </a:xfrm>
        </p:spPr>
      </p:pic>
      <p:sp>
        <p:nvSpPr>
          <p:cNvPr id="5" name="Title 1"/>
          <p:cNvSpPr txBox="1">
            <a:spLocks/>
          </p:cNvSpPr>
          <p:nvPr/>
        </p:nvSpPr>
        <p:spPr bwMode="auto">
          <a:xfrm>
            <a:off x="609600" y="3352800"/>
            <a:ext cx="7696200" cy="83820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67500" lnSpcReduction="2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en-US" altLang="en-US" sz="4000" b="1" i="1"/>
              <a:t>Delta demodulation components</a:t>
            </a:r>
            <a:br>
              <a:rPr lang="en-US" altLang="en-US" b="1" i="1"/>
            </a:br>
            <a:endParaRPr lang="en-US" dirty="0"/>
          </a:p>
        </p:txBody>
      </p:sp>
      <p:pic>
        <p:nvPicPr>
          <p:cNvPr id="6" name="Picture 6"/>
          <p:cNvPicPr>
            <a:picLocks noChangeAspect="1" noChangeArrowheads="1"/>
          </p:cNvPicPr>
          <p:nvPr/>
        </p:nvPicPr>
        <p:blipFill>
          <a:blip r:embed="rId3"/>
          <a:srcRect/>
          <a:stretch>
            <a:fillRect/>
          </a:stretch>
        </p:blipFill>
        <p:spPr bwMode="auto">
          <a:xfrm>
            <a:off x="533400" y="3886200"/>
            <a:ext cx="8229600" cy="2700337"/>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b="1" i="1"/>
              <a:t>Delta PCM (DPCM)</a:t>
            </a:r>
          </a:p>
        </p:txBody>
      </p:sp>
      <p:sp>
        <p:nvSpPr>
          <p:cNvPr id="153603" name="Content Placeholder 2"/>
          <p:cNvSpPr>
            <a:spLocks noGrp="1"/>
          </p:cNvSpPr>
          <p:nvPr>
            <p:ph idx="1"/>
          </p:nvPr>
        </p:nvSpPr>
        <p:spPr/>
        <p:txBody>
          <a:bodyPr/>
          <a:lstStyle/>
          <a:p>
            <a:r>
              <a:rPr lang="en-US" altLang="en-US"/>
              <a:t>Instead of using one bit to indicate positive and negative differences, we can use more bits -&gt; quantization of the difference.</a:t>
            </a:r>
          </a:p>
          <a:p>
            <a:r>
              <a:rPr lang="en-US" altLang="en-US"/>
              <a:t>Each bit code is used to represent the value of the difference.</a:t>
            </a:r>
          </a:p>
          <a:p>
            <a:r>
              <a:rPr lang="en-US" altLang="en-US"/>
              <a:t>The more bits the more levels -&gt; the higher the accuracy.</a:t>
            </a:r>
          </a:p>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53857"/>
            <a:ext cx="7848600" cy="2123658"/>
          </a:xfrm>
          <a:prstGeom prst="rect">
            <a:avLst/>
          </a:prstGeom>
        </p:spPr>
        <p:txBody>
          <a:bodyPr wrap="square">
            <a:spAutoFit/>
          </a:bodyPr>
          <a:lstStyle/>
          <a:p>
            <a:pPr eaLnBrk="1" fontAlgn="auto" hangingPunct="1">
              <a:spcAft>
                <a:spcPts val="0"/>
              </a:spcAft>
              <a:defRPr/>
            </a:pPr>
            <a:endParaRPr lang="en-US" sz="3200" b="1" dirty="0">
              <a:solidFill>
                <a:schemeClr val="tx2"/>
              </a:solidFill>
              <a:latin typeface="+mj-lt"/>
              <a:cs typeface="Arial" panose="020B0604020202020204" pitchFamily="34" charset="0"/>
            </a:endParaRPr>
          </a:p>
          <a:p>
            <a:pPr algn="ctr" eaLnBrk="1" fontAlgn="auto" hangingPunct="1">
              <a:spcAft>
                <a:spcPts val="0"/>
              </a:spcAft>
              <a:defRPr/>
            </a:pPr>
            <a:endParaRPr lang="en-US" sz="3200" b="1" dirty="0">
              <a:solidFill>
                <a:schemeClr val="tx2"/>
              </a:solidFill>
              <a:effectLst>
                <a:outerShdw blurRad="38100" dist="38100" dir="2700000" algn="tl">
                  <a:srgbClr val="C0C0C0"/>
                </a:outerShdw>
              </a:effectLst>
              <a:latin typeface="+mj-lt"/>
              <a:cs typeface="Arial" panose="020B0604020202020204" pitchFamily="34" charset="0"/>
            </a:endParaRPr>
          </a:p>
          <a:p>
            <a:pPr algn="ctr" eaLnBrk="1" fontAlgn="auto" hangingPunct="1">
              <a:spcAft>
                <a:spcPts val="0"/>
              </a:spcAft>
              <a:defRPr/>
            </a:pPr>
            <a:r>
              <a:rPr lang="en-US" sz="3600" b="1" dirty="0">
                <a:solidFill>
                  <a:schemeClr val="tx2"/>
                </a:solidFill>
                <a:effectLst>
                  <a:outerShdw blurRad="38100" dist="38100" dir="2700000" algn="tl">
                    <a:srgbClr val="C0C0C0"/>
                  </a:outerShdw>
                </a:effectLst>
                <a:latin typeface="+mj-lt"/>
                <a:cs typeface="Arial" panose="020B0604020202020204" pitchFamily="34" charset="0"/>
              </a:rPr>
              <a:t>DIGITAL-TO-ANALOG</a:t>
            </a:r>
            <a:r>
              <a:rPr lang="en-US" sz="3200" b="1" dirty="0">
                <a:solidFill>
                  <a:schemeClr val="tx2"/>
                </a:solidFill>
                <a:effectLst>
                  <a:outerShdw blurRad="38100" dist="38100" dir="2700000" algn="tl">
                    <a:srgbClr val="C0C0C0"/>
                  </a:outerShdw>
                </a:effectLst>
                <a:latin typeface="+mj-lt"/>
                <a:cs typeface="Arial" panose="020B0604020202020204" pitchFamily="34" charset="0"/>
              </a:rPr>
              <a:t> CONVERSION</a:t>
            </a:r>
          </a:p>
          <a:p>
            <a:pPr eaLnBrk="1" fontAlgn="auto" hangingPunct="1">
              <a:spcAft>
                <a:spcPts val="0"/>
              </a:spcAft>
              <a:defRPr/>
            </a:pPr>
            <a:r>
              <a:rPr lang="en-US" sz="3200" dirty="0">
                <a:latin typeface="+mj-lt"/>
                <a:cs typeface="Arial" panose="020B0604020202020204" pitchFamily="34" charset="0"/>
              </a:rPr>
              <a:t>				</a:t>
            </a:r>
          </a:p>
        </p:txBody>
      </p:sp>
      <p:pic>
        <p:nvPicPr>
          <p:cNvPr id="3"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951933"/>
            <a:ext cx="88646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99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228600" y="406400"/>
            <a:ext cx="287338" cy="584200"/>
          </a:xfrm>
          <a:prstGeom prst="rect">
            <a:avLst/>
          </a:prstGeom>
          <a:noFill/>
          <a:ln>
            <a:noFill/>
          </a:ln>
          <a:effectLst/>
        </p:spPr>
        <p:txBody>
          <a:bodyPr wrap="none">
            <a:spAutoFit/>
          </a:bodyPr>
          <a:lstStyle/>
          <a:p>
            <a:pPr eaLnBrk="1" hangingPunct="1">
              <a:defRPr/>
            </a:pPr>
            <a:r>
              <a:rPr lang="en-US" sz="3200" b="1" dirty="0">
                <a:effectLst>
                  <a:outerShdw blurRad="38100" dist="38100" dir="2700000" algn="tl">
                    <a:srgbClr val="C0C0C0"/>
                  </a:outerShdw>
                </a:effectLst>
                <a:latin typeface="Times" panose="02020603050405020304" pitchFamily="18" charset="0"/>
                <a:cs typeface="Arial" panose="020B0604020202020204" pitchFamily="34" charset="0"/>
              </a:rPr>
              <a:t> </a:t>
            </a:r>
          </a:p>
        </p:txBody>
      </p:sp>
      <p:sp>
        <p:nvSpPr>
          <p:cNvPr id="614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1" hangingPunct="1"/>
            <a:endParaRPr lang="en-US" altLang="en-US" b="1"/>
          </a:p>
        </p:txBody>
      </p:sp>
      <p:sp>
        <p:nvSpPr>
          <p:cNvPr id="565253" name="Rectangle 5"/>
          <p:cNvSpPr>
            <a:spLocks noChangeArrowheads="1"/>
          </p:cNvSpPr>
          <p:nvPr/>
        </p:nvSpPr>
        <p:spPr bwMode="auto">
          <a:xfrm>
            <a:off x="228600" y="1306354"/>
            <a:ext cx="8534400" cy="5170646"/>
          </a:xfrm>
          <a:prstGeom prst="rect">
            <a:avLst/>
          </a:prstGeom>
          <a:noFill/>
          <a:ln>
            <a:noFill/>
          </a:ln>
          <a:effectLst/>
        </p:spPr>
        <p:txBody>
          <a:bodyPr anchor="ctr">
            <a:spAutoFit/>
          </a:bodyPr>
          <a:lstStyle/>
          <a:p>
            <a:pPr algn="just" eaLnBrk="1" hangingPunct="1">
              <a:lnSpc>
                <a:spcPct val="150000"/>
              </a:lnSpc>
              <a:defRPr/>
            </a:pPr>
            <a:r>
              <a:rPr lang="en-US" sz="2000" dirty="0">
                <a:latin typeface="+mj-lt"/>
                <a:cs typeface="Arial" panose="020B0604020202020204" pitchFamily="34" charset="0"/>
              </a:rPr>
              <a:t>Data can be either digital or analog. Signals that represent data can also be digital or analog. In this section, we see how we can represent digital data by using digital signals. </a:t>
            </a:r>
          </a:p>
          <a:p>
            <a:pPr algn="just" eaLnBrk="1" hangingPunct="1">
              <a:lnSpc>
                <a:spcPct val="150000"/>
              </a:lnSpc>
              <a:defRPr/>
            </a:pPr>
            <a:r>
              <a:rPr lang="en-US" sz="2000" dirty="0">
                <a:latin typeface="+mj-lt"/>
                <a:cs typeface="Times New Roman" panose="02020603050405020304" pitchFamily="18" charset="0"/>
              </a:rPr>
              <a:t>The conversion involves three techniques: </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LINE CODING</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BLOCK CODING</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SCRAMBLING</a:t>
            </a:r>
            <a:r>
              <a:rPr lang="en-US" sz="2000" dirty="0">
                <a:latin typeface="+mj-lt"/>
                <a:cs typeface="Times New Roman" panose="02020603050405020304" pitchFamily="18" charset="0"/>
              </a:rPr>
              <a:t>. </a:t>
            </a:r>
          </a:p>
          <a:p>
            <a:pPr algn="just" eaLnBrk="1" hangingPunct="1">
              <a:lnSpc>
                <a:spcPct val="150000"/>
              </a:lnSpc>
              <a:defRPr/>
            </a:pPr>
            <a:r>
              <a:rPr lang="en-US" sz="2000" dirty="0">
                <a:latin typeface="+mj-lt"/>
                <a:cs typeface="Times New Roman" panose="02020603050405020304" pitchFamily="18" charset="0"/>
              </a:rPr>
              <a:t>Line coding is always needed; block coding and scrambling may or may not be needed. </a:t>
            </a:r>
          </a:p>
          <a:p>
            <a:pPr eaLnBrk="1" hangingPunct="1">
              <a:lnSpc>
                <a:spcPct val="150000"/>
              </a:lnSpc>
              <a:defRPr/>
            </a:pPr>
            <a:r>
              <a:rPr lang="en-US" sz="2000" dirty="0">
                <a:latin typeface="+mj-lt"/>
                <a:cs typeface="Times New Roman" panose="02020603050405020304" pitchFamily="18" charset="0"/>
              </a:rPr>
              <a:t>Line coding is used to convert digital data to a digital signal. </a:t>
            </a:r>
            <a:endParaRPr lang="en-US" sz="2000" b="1" i="1" dirty="0">
              <a:effectLst>
                <a:outerShdw blurRad="38100" dist="38100" dir="2700000" algn="tl">
                  <a:srgbClr val="C0C0C0"/>
                </a:outerShdw>
              </a:effectLst>
              <a:latin typeface="+mj-lt"/>
              <a:cs typeface="Arial" panose="020B0604020202020204" pitchFamily="34" charset="0"/>
            </a:endParaRPr>
          </a:p>
          <a:p>
            <a:pPr algn="just" eaLnBrk="1" hangingPunct="1">
              <a:lnSpc>
                <a:spcPct val="150000"/>
              </a:lnSpc>
              <a:defRPr/>
            </a:pPr>
            <a:endParaRPr lang="en-US" sz="2000" b="1" i="1" dirty="0">
              <a:effectLst>
                <a:outerShdw blurRad="38100" dist="38100" dir="2700000" algn="tl">
                  <a:srgbClr val="C0C0C0"/>
                </a:outerShdw>
              </a:effectLst>
              <a:latin typeface="+mj-lt"/>
              <a:cs typeface="Arial" panose="020B0604020202020204" pitchFamily="34" charset="0"/>
            </a:endParaRPr>
          </a:p>
        </p:txBody>
      </p:sp>
      <p:sp>
        <p:nvSpPr>
          <p:cNvPr id="2" name="Rectangle 1"/>
          <p:cNvSpPr/>
          <p:nvPr/>
        </p:nvSpPr>
        <p:spPr>
          <a:xfrm>
            <a:off x="76200" y="528935"/>
            <a:ext cx="9525000" cy="461665"/>
          </a:xfrm>
          <a:prstGeom prst="rect">
            <a:avLst/>
          </a:prstGeom>
        </p:spPr>
        <p:txBody>
          <a:bodyPr wrap="square">
            <a:spAutoFit/>
          </a:bodyPr>
          <a:lstStyle/>
          <a:p>
            <a:pPr eaLnBrk="1" hangingPunct="1">
              <a:defRPr/>
            </a:pPr>
            <a:r>
              <a:rPr lang="en-US" sz="2400" b="1" dirty="0">
                <a:effectLst>
                  <a:outerShdw blurRad="38100" dist="38100" dir="2700000" algn="tl">
                    <a:srgbClr val="C0C0C0"/>
                  </a:outerShdw>
                </a:effectLst>
                <a:latin typeface="Times" panose="02020603050405020304" pitchFamily="18" charset="0"/>
                <a:cs typeface="Arial" panose="020B0604020202020204" pitchFamily="34" charset="0"/>
              </a:rPr>
              <a:t>DIGITAL-TO-DIGITAL CONVERSION -LINE CODING</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sz="2800" b="1" dirty="0"/>
              <a:t>       Digital to Analog Conversion</a:t>
            </a:r>
            <a:endParaRPr lang="en-US" altLang="en-US" sz="2800" b="1" i="1" dirty="0"/>
          </a:p>
        </p:txBody>
      </p:sp>
      <p:sp>
        <p:nvSpPr>
          <p:cNvPr id="3" name="Content Placeholder 2"/>
          <p:cNvSpPr>
            <a:spLocks noGrp="1"/>
          </p:cNvSpPr>
          <p:nvPr>
            <p:ph idx="1"/>
          </p:nvPr>
        </p:nvSpPr>
        <p:spPr/>
        <p:txBody>
          <a:bodyPr rtlCol="0">
            <a:normAutofit fontScale="70000" lnSpcReduction="20000"/>
          </a:bodyPr>
          <a:lstStyle/>
          <a:p>
            <a:pPr algn="just">
              <a:lnSpc>
                <a:spcPct val="150000"/>
              </a:lnSpc>
              <a:buFont typeface="Arial" panose="020B0604020202020204" pitchFamily="34" charset="0"/>
              <a:buChar char="•"/>
              <a:defRPr/>
            </a:pPr>
            <a:r>
              <a:rPr lang="en-US" sz="2800" dirty="0">
                <a:latin typeface="+mj-lt"/>
              </a:rPr>
              <a:t>Converting digital data to a </a:t>
            </a:r>
            <a:r>
              <a:rPr lang="en-US" sz="2800" dirty="0" err="1">
                <a:latin typeface="+mj-lt"/>
              </a:rPr>
              <a:t>bandpass</a:t>
            </a:r>
            <a:r>
              <a:rPr lang="en-US" sz="2800" dirty="0">
                <a:latin typeface="+mj-lt"/>
              </a:rPr>
              <a:t> analog signal is traditionally called digital to- analog conversion</a:t>
            </a:r>
            <a:endParaRPr lang="en-US" sz="2800" i="1" dirty="0">
              <a:solidFill>
                <a:schemeClr val="hlink"/>
              </a:solidFill>
              <a:effectLst>
                <a:outerShdw blurRad="38100" dist="38100" dir="2700000" algn="tl">
                  <a:srgbClr val="C0C0C0"/>
                </a:outerShdw>
              </a:effectLst>
              <a:latin typeface="+mj-lt"/>
            </a:endParaRPr>
          </a:p>
          <a:p>
            <a:pPr algn="just" eaLnBrk="1" hangingPunct="1">
              <a:lnSpc>
                <a:spcPct val="150000"/>
              </a:lnSpc>
              <a:buFont typeface="Arial" panose="020B0604020202020204" pitchFamily="34" charset="0"/>
              <a:buChar char="•"/>
              <a:defRPr/>
            </a:pPr>
            <a:r>
              <a:rPr lang="en-US" sz="2800" i="1" dirty="0">
                <a:solidFill>
                  <a:schemeClr val="hlink"/>
                </a:solidFill>
                <a:effectLst>
                  <a:outerShdw blurRad="38100" dist="38100" dir="2700000" algn="tl">
                    <a:srgbClr val="C0C0C0"/>
                  </a:outerShdw>
                </a:effectLst>
                <a:latin typeface="+mj-lt"/>
              </a:rPr>
              <a:t>Digital-to-analog</a:t>
            </a:r>
            <a:r>
              <a:rPr lang="en-US" sz="2800" i="1" dirty="0">
                <a:effectLst>
                  <a:outerShdw blurRad="38100" dist="38100" dir="2700000" algn="tl">
                    <a:srgbClr val="C0C0C0"/>
                  </a:outerShdw>
                </a:effectLst>
                <a:latin typeface="+mj-lt"/>
              </a:rPr>
              <a:t> conversion is the process of changing one of the characteristics of an analog signal based on the information in digital data.</a:t>
            </a:r>
          </a:p>
          <a:p>
            <a:pPr algn="just" eaLnBrk="1" hangingPunct="1">
              <a:lnSpc>
                <a:spcPct val="150000"/>
              </a:lnSpc>
              <a:buFont typeface="Arial" panose="020B0604020202020204" pitchFamily="34" charset="0"/>
              <a:buChar char="•"/>
              <a:defRPr/>
            </a:pPr>
            <a:r>
              <a:rPr lang="en-US" sz="2800" dirty="0">
                <a:latin typeface="+mj-lt"/>
              </a:rPr>
              <a:t>Digital data needs to be carried on an analog signal.</a:t>
            </a:r>
          </a:p>
          <a:p>
            <a:pPr algn="just" eaLnBrk="1" hangingPunct="1">
              <a:lnSpc>
                <a:spcPct val="150000"/>
              </a:lnSpc>
              <a:buFont typeface="Arial" panose="020B0604020202020204" pitchFamily="34" charset="0"/>
              <a:buChar char="•"/>
              <a:defRPr/>
            </a:pPr>
            <a:r>
              <a:rPr lang="en-US" sz="2800" dirty="0">
                <a:latin typeface="+mj-lt"/>
              </a:rPr>
              <a:t>A </a:t>
            </a:r>
            <a:r>
              <a:rPr lang="en-US" sz="2800" dirty="0">
                <a:solidFill>
                  <a:schemeClr val="hlink"/>
                </a:solidFill>
                <a:latin typeface="+mj-lt"/>
              </a:rPr>
              <a:t>carrier</a:t>
            </a:r>
            <a:r>
              <a:rPr lang="en-US" sz="2800" dirty="0">
                <a:latin typeface="+mj-lt"/>
              </a:rPr>
              <a:t> signal (frequency </a:t>
            </a:r>
            <a:r>
              <a:rPr lang="en-US" sz="2800" dirty="0" err="1">
                <a:latin typeface="+mj-lt"/>
              </a:rPr>
              <a:t>f</a:t>
            </a:r>
            <a:r>
              <a:rPr lang="en-US" sz="2800" baseline="-25000" dirty="0" err="1">
                <a:latin typeface="+mj-lt"/>
              </a:rPr>
              <a:t>c</a:t>
            </a:r>
            <a:r>
              <a:rPr lang="en-US" sz="2800" dirty="0">
                <a:latin typeface="+mj-lt"/>
              </a:rPr>
              <a:t>) performs the function of transporting the digital data in an analog waveform.</a:t>
            </a:r>
          </a:p>
          <a:p>
            <a:pPr algn="just" eaLnBrk="1" hangingPunct="1">
              <a:lnSpc>
                <a:spcPct val="150000"/>
              </a:lnSpc>
              <a:buFont typeface="Arial" panose="020B0604020202020204" pitchFamily="34" charset="0"/>
              <a:buChar char="•"/>
              <a:defRPr/>
            </a:pPr>
            <a:r>
              <a:rPr lang="en-US" sz="2800" dirty="0">
                <a:latin typeface="+mj-lt"/>
              </a:rPr>
              <a:t>The analog carrier signal is manipulated to uniquely identify the digital data being carried.</a:t>
            </a:r>
          </a:p>
          <a:p>
            <a:pPr algn="just" eaLnBrk="1" fontAlgn="auto" hangingPunct="1">
              <a:lnSpc>
                <a:spcPct val="150000"/>
              </a:lnSpc>
              <a:spcAft>
                <a:spcPts val="0"/>
              </a:spcAft>
              <a:buFont typeface="Arial" panose="020B0604020202020204" pitchFamily="34" charset="0"/>
              <a:buChar char="•"/>
              <a:defRPr/>
            </a:pPr>
            <a:endParaRPr lang="en-US" dirty="0">
              <a:latin typeface="+mj-lt"/>
            </a:endParaRPr>
          </a:p>
        </p:txBody>
      </p:sp>
    </p:spTree>
    <p:extLst>
      <p:ext uri="{BB962C8B-B14F-4D97-AF65-F5344CB8AC3E}">
        <p14:creationId xmlns:p14="http://schemas.microsoft.com/office/powerpoint/2010/main" val="1101497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ltLang="en-US" sz="3200" dirty="0">
                <a:solidFill>
                  <a:schemeClr val="folHlink"/>
                </a:solidFill>
              </a:rPr>
              <a:t>      </a:t>
            </a:r>
            <a:r>
              <a:rPr lang="en-US" altLang="en-US" sz="3200" i="1" dirty="0"/>
              <a:t>Digital-to-analog conversion</a:t>
            </a:r>
          </a:p>
        </p:txBody>
      </p:sp>
      <p:pic>
        <p:nvPicPr>
          <p:cNvPr id="81924" name="Picture 10"/>
          <p:cNvPicPr>
            <a:picLocks noGrp="1" noChangeAspect="1" noChangeArrowheads="1"/>
          </p:cNvPicPr>
          <p:nvPr>
            <p:ph idx="1"/>
          </p:nvPr>
        </p:nvPicPr>
        <p:blipFill>
          <a:blip r:embed="rId2"/>
          <a:srcRect/>
          <a:stretch>
            <a:fillRect/>
          </a:stretch>
        </p:blipFill>
        <p:spPr>
          <a:xfrm>
            <a:off x="228600" y="1676400"/>
            <a:ext cx="8229600" cy="2405063"/>
          </a:xfrm>
          <a:noFill/>
        </p:spPr>
      </p:pic>
      <p:sp>
        <p:nvSpPr>
          <p:cNvPr id="81925" name="Rectangle 4"/>
          <p:cNvSpPr>
            <a:spLocks noChangeArrowheads="1"/>
          </p:cNvSpPr>
          <p:nvPr/>
        </p:nvSpPr>
        <p:spPr bwMode="auto">
          <a:xfrm>
            <a:off x="609600" y="4800600"/>
            <a:ext cx="7162800" cy="646113"/>
          </a:xfrm>
          <a:prstGeom prst="rect">
            <a:avLst/>
          </a:prstGeom>
          <a:noFill/>
          <a:ln w="9525">
            <a:noFill/>
            <a:miter lim="800000"/>
            <a:headEnd/>
            <a:tailEnd/>
          </a:ln>
        </p:spPr>
        <p:txBody>
          <a:bodyPr>
            <a:spAutoFit/>
          </a:bodyPr>
          <a:lstStyle/>
          <a:p>
            <a:pPr eaLnBrk="1" hangingPunct="1"/>
            <a:r>
              <a:rPr lang="en-US" altLang="en-US" dirty="0">
                <a:latin typeface="+mj-lt"/>
              </a:rPr>
              <a:t>Figure 1 shows the relationship between the digital information, the digital-to-analog modulating process, and the resultant analog signal.</a:t>
            </a:r>
          </a:p>
        </p:txBody>
      </p:sp>
    </p:spTree>
    <p:extLst>
      <p:ext uri="{BB962C8B-B14F-4D97-AF65-F5344CB8AC3E}">
        <p14:creationId xmlns:p14="http://schemas.microsoft.com/office/powerpoint/2010/main" val="3258521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a:xfrm>
            <a:off x="457200" y="806450"/>
            <a:ext cx="8229600" cy="5319713"/>
          </a:xfrm>
        </p:spPr>
        <p:txBody>
          <a:bodyPr/>
          <a:lstStyle/>
          <a:p>
            <a:pPr>
              <a:lnSpc>
                <a:spcPct val="150000"/>
              </a:lnSpc>
              <a:buFont typeface="Arial" charset="0"/>
              <a:buNone/>
            </a:pPr>
            <a:r>
              <a:rPr lang="en-US" altLang="en-US" sz="2200" b="1" dirty="0">
                <a:solidFill>
                  <a:schemeClr val="folHlink"/>
                </a:solidFill>
                <a:latin typeface="+mj-lt"/>
              </a:rPr>
              <a:t>                     </a:t>
            </a:r>
            <a:r>
              <a:rPr lang="en-US" altLang="en-US" sz="2200" b="1" i="1" dirty="0">
                <a:latin typeface="+mj-lt"/>
              </a:rPr>
              <a:t>Types of digital-to-analog conversion</a:t>
            </a:r>
            <a:br>
              <a:rPr lang="en-US" altLang="en-US" sz="2200" b="1" i="1" dirty="0">
                <a:latin typeface="+mj-lt"/>
              </a:rPr>
            </a:br>
            <a:endParaRPr lang="en-US" altLang="en-US" sz="2200" b="1" i="1" dirty="0">
              <a:latin typeface="+mj-lt"/>
            </a:endParaRPr>
          </a:p>
          <a:p>
            <a:pPr>
              <a:lnSpc>
                <a:spcPct val="150000"/>
              </a:lnSpc>
              <a:buFont typeface="Arial" charset="0"/>
              <a:buNone/>
            </a:pPr>
            <a:r>
              <a:rPr lang="en-US" altLang="en-US" sz="2200" dirty="0">
                <a:latin typeface="+mj-lt"/>
              </a:rPr>
              <a:t>Four mechanisms are used for modulating digital data into an analog signal</a:t>
            </a:r>
          </a:p>
          <a:p>
            <a:pPr>
              <a:lnSpc>
                <a:spcPct val="150000"/>
              </a:lnSpc>
              <a:buFont typeface="Wingdings" panose="05000000000000000000" pitchFamily="2" charset="2"/>
              <a:buChar char="q"/>
            </a:pPr>
            <a:r>
              <a:rPr lang="en-US" altLang="en-US" sz="2200" b="1" i="1" dirty="0">
                <a:latin typeface="+mj-lt"/>
              </a:rPr>
              <a:t> </a:t>
            </a:r>
            <a:r>
              <a:rPr lang="en-US" altLang="en-US" sz="2200" b="1" i="1" dirty="0">
                <a:solidFill>
                  <a:srgbClr val="0000FF"/>
                </a:solidFill>
                <a:latin typeface="+mj-lt"/>
              </a:rPr>
              <a:t>Amplitude shift keying (ASK)</a:t>
            </a:r>
          </a:p>
          <a:p>
            <a:pPr>
              <a:lnSpc>
                <a:spcPct val="150000"/>
              </a:lnSpc>
              <a:buFont typeface="Wingdings" panose="05000000000000000000" pitchFamily="2" charset="2"/>
              <a:buChar char="q"/>
            </a:pPr>
            <a:r>
              <a:rPr lang="en-US" altLang="en-US" sz="2200" b="1" i="1" dirty="0">
                <a:solidFill>
                  <a:srgbClr val="0000FF"/>
                </a:solidFill>
                <a:latin typeface="+mj-lt"/>
              </a:rPr>
              <a:t> Frequency shift keying (FSK)</a:t>
            </a:r>
          </a:p>
          <a:p>
            <a:pPr>
              <a:lnSpc>
                <a:spcPct val="150000"/>
              </a:lnSpc>
              <a:buFont typeface="Wingdings" panose="05000000000000000000" pitchFamily="2" charset="2"/>
              <a:buChar char="q"/>
            </a:pPr>
            <a:r>
              <a:rPr lang="en-US" altLang="en-US" sz="2200" b="1" i="1" dirty="0">
                <a:solidFill>
                  <a:srgbClr val="0000FF"/>
                </a:solidFill>
                <a:latin typeface="+mj-lt"/>
              </a:rPr>
              <a:t> Phase shift keying(PSK)</a:t>
            </a:r>
          </a:p>
          <a:p>
            <a:pPr>
              <a:lnSpc>
                <a:spcPct val="150000"/>
              </a:lnSpc>
              <a:buFont typeface="Wingdings" panose="05000000000000000000" pitchFamily="2" charset="2"/>
              <a:buChar char="q"/>
            </a:pPr>
            <a:r>
              <a:rPr lang="en-US" altLang="en-US" sz="2200" b="1" i="1" dirty="0">
                <a:solidFill>
                  <a:srgbClr val="0000FF"/>
                </a:solidFill>
                <a:latin typeface="+mj-lt"/>
              </a:rPr>
              <a:t> Quadrature amplitude modulation (QAM – combines ASK &amp;PSK) </a:t>
            </a:r>
          </a:p>
          <a:p>
            <a:pPr>
              <a:lnSpc>
                <a:spcPct val="150000"/>
              </a:lnSpc>
              <a:buFont typeface="Arial" charset="0"/>
              <a:buNone/>
            </a:pPr>
            <a:r>
              <a:rPr lang="en-US" altLang="en-US" sz="2200" dirty="0">
                <a:latin typeface="+mj-lt"/>
              </a:rPr>
              <a:t>QAM is the most efficient  and commonly used today</a:t>
            </a:r>
          </a:p>
          <a:p>
            <a:pPr>
              <a:lnSpc>
                <a:spcPct val="150000"/>
              </a:lnSpc>
            </a:pPr>
            <a:endParaRPr lang="en-US" altLang="en-US" sz="2200" dirty="0">
              <a:latin typeface="+mj-lt"/>
            </a:endParaRPr>
          </a:p>
        </p:txBody>
      </p:sp>
    </p:spTree>
    <p:extLst>
      <p:ext uri="{BB962C8B-B14F-4D97-AF65-F5344CB8AC3E}">
        <p14:creationId xmlns:p14="http://schemas.microsoft.com/office/powerpoint/2010/main" val="121341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838200"/>
            <a:ext cx="8229600" cy="1143000"/>
          </a:xfrm>
        </p:spPr>
        <p:txBody>
          <a:bodyPr/>
          <a:lstStyle/>
          <a:p>
            <a:pPr eaLnBrk="1" hangingPunct="1"/>
            <a:r>
              <a:rPr lang="en-US" altLang="en-US" sz="2400" b="1" i="1" dirty="0"/>
              <a:t>Types of digital-to-analog conversion</a:t>
            </a:r>
            <a:br>
              <a:rPr lang="en-US" altLang="en-US" sz="2400" b="1" i="1" dirty="0"/>
            </a:br>
            <a:endParaRPr lang="en-US" altLang="en-US" sz="2400" b="1" dirty="0"/>
          </a:p>
        </p:txBody>
      </p:sp>
      <p:pic>
        <p:nvPicPr>
          <p:cNvPr id="83971" name="Picture 6"/>
          <p:cNvPicPr>
            <a:picLocks noGrp="1" noChangeAspect="1" noChangeArrowheads="1"/>
          </p:cNvPicPr>
          <p:nvPr>
            <p:ph idx="1"/>
          </p:nvPr>
        </p:nvPicPr>
        <p:blipFill>
          <a:blip r:embed="rId2"/>
          <a:srcRect/>
          <a:stretch>
            <a:fillRect/>
          </a:stretch>
        </p:blipFill>
        <p:spPr>
          <a:xfrm>
            <a:off x="506467" y="1905000"/>
            <a:ext cx="8256533" cy="3505199"/>
          </a:xfrm>
          <a:noFill/>
        </p:spPr>
      </p:pic>
    </p:spTree>
    <p:extLst>
      <p:ext uri="{BB962C8B-B14F-4D97-AF65-F5344CB8AC3E}">
        <p14:creationId xmlns:p14="http://schemas.microsoft.com/office/powerpoint/2010/main" val="13055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ltLang="en-US" sz="2800" b="1" dirty="0"/>
              <a:t>  </a:t>
            </a:r>
            <a:br>
              <a:rPr lang="en-US" altLang="en-US" sz="2800" b="1" dirty="0"/>
            </a:br>
            <a:r>
              <a:rPr lang="en-US" altLang="en-US" sz="2800" b="1" dirty="0"/>
              <a:t>Bit and Baud rates and the carrier signal</a:t>
            </a:r>
          </a:p>
        </p:txBody>
      </p:sp>
      <p:sp>
        <p:nvSpPr>
          <p:cNvPr id="84995" name="Content Placeholder 2"/>
          <p:cNvSpPr>
            <a:spLocks noGrp="1"/>
          </p:cNvSpPr>
          <p:nvPr>
            <p:ph idx="1"/>
          </p:nvPr>
        </p:nvSpPr>
        <p:spPr>
          <a:xfrm>
            <a:off x="457200" y="838200"/>
            <a:ext cx="8229600" cy="5287963"/>
          </a:xfrm>
        </p:spPr>
        <p:txBody>
          <a:bodyPr/>
          <a:lstStyle/>
          <a:p>
            <a:pPr eaLnBrk="1" hangingPunct="1">
              <a:lnSpc>
                <a:spcPct val="150000"/>
              </a:lnSpc>
            </a:pPr>
            <a:endParaRPr lang="en-US" altLang="en-US" sz="2400" dirty="0">
              <a:latin typeface="+mj-lt"/>
            </a:endParaRPr>
          </a:p>
          <a:p>
            <a:pPr eaLnBrk="1" hangingPunct="1">
              <a:lnSpc>
                <a:spcPct val="150000"/>
              </a:lnSpc>
            </a:pPr>
            <a:endParaRPr lang="en-US" altLang="en-US" sz="2400" b="1" dirty="0">
              <a:latin typeface="+mj-lt"/>
            </a:endParaRPr>
          </a:p>
          <a:p>
            <a:pPr eaLnBrk="1" hangingPunct="1">
              <a:lnSpc>
                <a:spcPct val="150000"/>
              </a:lnSpc>
            </a:pPr>
            <a:r>
              <a:rPr lang="en-US" altLang="en-US" sz="2400" b="1" dirty="0">
                <a:latin typeface="+mj-lt"/>
              </a:rPr>
              <a:t>Bit rate, N</a:t>
            </a:r>
            <a:r>
              <a:rPr lang="en-US" altLang="en-US" sz="2400" dirty="0">
                <a:latin typeface="+mj-lt"/>
              </a:rPr>
              <a:t>, is the number of bits per second (bps).  Also called as </a:t>
            </a:r>
            <a:r>
              <a:rPr lang="en-US" altLang="en-US" sz="2400" b="1" i="1" dirty="0">
                <a:latin typeface="+mj-lt"/>
              </a:rPr>
              <a:t>Data Rate </a:t>
            </a:r>
          </a:p>
          <a:p>
            <a:pPr eaLnBrk="1" hangingPunct="1">
              <a:lnSpc>
                <a:spcPct val="150000"/>
              </a:lnSpc>
              <a:buFont typeface="Arial" charset="0"/>
              <a:buNone/>
            </a:pPr>
            <a:endParaRPr lang="en-US" altLang="en-US" sz="2400" b="1" dirty="0">
              <a:latin typeface="+mj-lt"/>
            </a:endParaRPr>
          </a:p>
          <a:p>
            <a:pPr eaLnBrk="1" hangingPunct="1">
              <a:lnSpc>
                <a:spcPct val="150000"/>
              </a:lnSpc>
            </a:pPr>
            <a:r>
              <a:rPr lang="en-US" altLang="en-US" sz="2400" b="1" dirty="0">
                <a:latin typeface="+mj-lt"/>
              </a:rPr>
              <a:t>Baud rate, S </a:t>
            </a:r>
            <a:r>
              <a:rPr lang="en-US" altLang="en-US" sz="2400" dirty="0">
                <a:latin typeface="+mj-lt"/>
              </a:rPr>
              <a:t>is the number of signal elements per second (bauds). Also called as </a:t>
            </a:r>
            <a:r>
              <a:rPr lang="en-US" altLang="en-US" sz="2400" b="1" i="1" dirty="0">
                <a:latin typeface="+mj-lt"/>
              </a:rPr>
              <a:t>Signal Rate</a:t>
            </a:r>
            <a:endParaRPr lang="en-US" altLang="en-US" sz="2400" b="1" dirty="0">
              <a:latin typeface="+mj-lt"/>
            </a:endParaRPr>
          </a:p>
          <a:p>
            <a:pPr eaLnBrk="1" hangingPunct="1">
              <a:lnSpc>
                <a:spcPct val="150000"/>
              </a:lnSpc>
            </a:pPr>
            <a:endParaRPr lang="en-US" altLang="en-US" sz="2400" dirty="0">
              <a:latin typeface="+mj-lt"/>
            </a:endParaRPr>
          </a:p>
        </p:txBody>
      </p:sp>
    </p:spTree>
    <p:extLst>
      <p:ext uri="{BB962C8B-B14F-4D97-AF65-F5344CB8AC3E}">
        <p14:creationId xmlns:p14="http://schemas.microsoft.com/office/powerpoint/2010/main" val="3663282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z="2400"/>
              <a:t>                                Cond..</a:t>
            </a:r>
          </a:p>
        </p:txBody>
      </p:sp>
      <p:sp>
        <p:nvSpPr>
          <p:cNvPr id="86019" name="Content Placeholder 2"/>
          <p:cNvSpPr>
            <a:spLocks noGrp="1"/>
          </p:cNvSpPr>
          <p:nvPr>
            <p:ph idx="1"/>
          </p:nvPr>
        </p:nvSpPr>
        <p:spPr/>
        <p:txBody>
          <a:bodyPr/>
          <a:lstStyle/>
          <a:p>
            <a:r>
              <a:rPr lang="en-US" altLang="en-US" sz="2400" dirty="0">
                <a:latin typeface="+mj-lt"/>
              </a:rPr>
              <a:t>The relationship between them is</a:t>
            </a:r>
          </a:p>
          <a:p>
            <a:pPr>
              <a:buFont typeface="Arial" charset="0"/>
              <a:buNone/>
            </a:pPr>
            <a:r>
              <a:rPr lang="en-US" altLang="en-US" sz="2400" dirty="0">
                <a:latin typeface="+mj-lt"/>
              </a:rPr>
              <a:t>                                </a:t>
            </a:r>
            <a:r>
              <a:rPr lang="en-US" altLang="en-US" sz="2400" b="1" dirty="0">
                <a:solidFill>
                  <a:srgbClr val="FF0000"/>
                </a:solidFill>
                <a:latin typeface="+mj-lt"/>
              </a:rPr>
              <a:t>S=Nx1/r bauds     </a:t>
            </a:r>
          </a:p>
          <a:p>
            <a:pPr eaLnBrk="1" hangingPunct="1">
              <a:buFont typeface="Arial" charset="0"/>
              <a:buNone/>
            </a:pPr>
            <a:r>
              <a:rPr lang="en-US" altLang="en-US" sz="2400" dirty="0">
                <a:latin typeface="+mj-lt"/>
              </a:rPr>
              <a:t>   Where</a:t>
            </a:r>
          </a:p>
          <a:p>
            <a:pPr eaLnBrk="1" hangingPunct="1">
              <a:buFont typeface="Arial" charset="0"/>
              <a:buNone/>
            </a:pPr>
            <a:r>
              <a:rPr lang="en-US" altLang="en-US" sz="2400" dirty="0">
                <a:latin typeface="+mj-lt"/>
              </a:rPr>
              <a:t>	S - Signal rate</a:t>
            </a:r>
          </a:p>
          <a:p>
            <a:pPr eaLnBrk="1" hangingPunct="1">
              <a:buFont typeface="Arial" charset="0"/>
              <a:buNone/>
            </a:pPr>
            <a:r>
              <a:rPr lang="en-US" altLang="en-US" sz="2400" i="1" dirty="0">
                <a:latin typeface="+mj-lt"/>
              </a:rPr>
              <a:t>    N  -  data rate</a:t>
            </a:r>
            <a:endParaRPr lang="en-US" altLang="en-US" sz="2400" dirty="0">
              <a:latin typeface="+mj-lt"/>
            </a:endParaRPr>
          </a:p>
          <a:p>
            <a:pPr eaLnBrk="1" hangingPunct="1">
              <a:buFont typeface="Arial" charset="0"/>
              <a:buNone/>
            </a:pPr>
            <a:r>
              <a:rPr lang="en-US" altLang="en-US" sz="2400" dirty="0">
                <a:latin typeface="+mj-lt"/>
              </a:rPr>
              <a:t>     r  -  number of data bits per signal element.</a:t>
            </a:r>
          </a:p>
          <a:p>
            <a:r>
              <a:rPr lang="en-US" altLang="en-US" sz="2400" dirty="0">
                <a:latin typeface="+mj-lt"/>
              </a:rPr>
              <a:t>In the analog transmission of digital data, the signal or baud rate is less than  or equal to the bit rate.</a:t>
            </a:r>
          </a:p>
        </p:txBody>
      </p:sp>
    </p:spTree>
    <p:extLst>
      <p:ext uri="{BB962C8B-B14F-4D97-AF65-F5344CB8AC3E}">
        <p14:creationId xmlns:p14="http://schemas.microsoft.com/office/powerpoint/2010/main" val="666462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675" y="2349500"/>
            <a:ext cx="869315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3"/>
          <p:cNvSpPr>
            <a:spLocks noChangeArrowheads="1"/>
          </p:cNvSpPr>
          <p:nvPr/>
        </p:nvSpPr>
        <p:spPr bwMode="auto">
          <a:xfrm>
            <a:off x="2291315" y="727075"/>
            <a:ext cx="448834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63DE8"/>
                </a:solidFill>
                <a:latin typeface="+mj-lt"/>
              </a:rPr>
              <a:t>Bit Rate and Baud Rate</a:t>
            </a:r>
          </a:p>
        </p:txBody>
      </p:sp>
    </p:spTree>
    <p:extLst>
      <p:ext uri="{BB962C8B-B14F-4D97-AF65-F5344CB8AC3E}">
        <p14:creationId xmlns:p14="http://schemas.microsoft.com/office/powerpoint/2010/main" val="29357281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38" y="2328863"/>
            <a:ext cx="872172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p:cNvSpPr>
            <a:spLocks noChangeArrowheads="1"/>
          </p:cNvSpPr>
          <p:nvPr/>
        </p:nvSpPr>
        <p:spPr bwMode="auto">
          <a:xfrm>
            <a:off x="1156200" y="727075"/>
            <a:ext cx="675858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63DE8"/>
                </a:solidFill>
                <a:latin typeface="+mj-lt"/>
              </a:rPr>
              <a:t>Bit Rate and Baud Rate - Continued</a:t>
            </a:r>
          </a:p>
        </p:txBody>
      </p:sp>
    </p:spTree>
    <p:extLst>
      <p:ext uri="{BB962C8B-B14F-4D97-AF65-F5344CB8AC3E}">
        <p14:creationId xmlns:p14="http://schemas.microsoft.com/office/powerpoint/2010/main" val="9298174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57200" y="274638"/>
            <a:ext cx="8229600" cy="563562"/>
          </a:xfrm>
        </p:spPr>
        <p:txBody>
          <a:bodyPr/>
          <a:lstStyle/>
          <a:p>
            <a:pPr algn="l"/>
            <a:br>
              <a:rPr lang="en-US" altLang="en-US" i="1">
                <a:solidFill>
                  <a:schemeClr val="hlink"/>
                </a:solidFill>
              </a:rPr>
            </a:br>
            <a:r>
              <a:rPr lang="en-US" altLang="en-US" i="1">
                <a:solidFill>
                  <a:schemeClr val="hlink"/>
                </a:solidFill>
              </a:rPr>
              <a:t>Example 1</a:t>
            </a:r>
            <a:br>
              <a:rPr lang="en-US" altLang="en-US" i="1">
                <a:solidFill>
                  <a:schemeClr val="hlink"/>
                </a:solidFill>
              </a:rPr>
            </a:br>
            <a:endParaRPr lang="en-US" altLang="en-US"/>
          </a:p>
        </p:txBody>
      </p:sp>
      <p:sp>
        <p:nvSpPr>
          <p:cNvPr id="87043" name="Content Placeholder 2"/>
          <p:cNvSpPr>
            <a:spLocks noGrp="1"/>
          </p:cNvSpPr>
          <p:nvPr>
            <p:ph idx="1"/>
          </p:nvPr>
        </p:nvSpPr>
        <p:spPr>
          <a:xfrm>
            <a:off x="457200" y="1600200"/>
            <a:ext cx="8229600" cy="3810000"/>
          </a:xfrm>
        </p:spPr>
        <p:txBody>
          <a:bodyPr/>
          <a:lstStyle/>
          <a:p>
            <a:r>
              <a:rPr lang="en-US" altLang="en-US" sz="2400" i="1" dirty="0">
                <a:latin typeface="+mj-lt"/>
              </a:rPr>
              <a:t>An analog signal carries 4 bits per signal element. If 1000 signal elements are sent per second, find the bit rate.</a:t>
            </a:r>
          </a:p>
          <a:p>
            <a:pPr marL="0" indent="0">
              <a:buNone/>
            </a:pPr>
            <a:r>
              <a:rPr lang="en-US" altLang="en-US" sz="2400" i="1" dirty="0">
                <a:solidFill>
                  <a:schemeClr val="hlink"/>
                </a:solidFill>
                <a:latin typeface="+mj-lt"/>
              </a:rPr>
              <a:t>Solution</a:t>
            </a:r>
          </a:p>
          <a:p>
            <a:r>
              <a:rPr lang="en-US" altLang="en-US" sz="2400" i="1" dirty="0">
                <a:latin typeface="+mj-lt"/>
              </a:rPr>
              <a:t>In this case, r = 4, S = 1000, and N is unknown. We can find the value of N from</a:t>
            </a:r>
          </a:p>
          <a:p>
            <a:endParaRPr lang="en-US" altLang="en-US" sz="2400" dirty="0">
              <a:latin typeface="+mj-lt"/>
            </a:endParaRPr>
          </a:p>
          <a:p>
            <a:pPr>
              <a:buFont typeface="Arial" charset="0"/>
              <a:buNone/>
            </a:pPr>
            <a:endParaRPr lang="en-US" altLang="en-US" sz="2400" dirty="0">
              <a:latin typeface="+mj-lt"/>
            </a:endParaRPr>
          </a:p>
        </p:txBody>
      </p:sp>
      <p:pic>
        <p:nvPicPr>
          <p:cNvPr id="87044" name="Picture 13"/>
          <p:cNvPicPr>
            <a:picLocks noChangeAspect="1" noChangeArrowheads="1"/>
          </p:cNvPicPr>
          <p:nvPr/>
        </p:nvPicPr>
        <p:blipFill>
          <a:blip r:embed="rId2"/>
          <a:srcRect/>
          <a:stretch>
            <a:fillRect/>
          </a:stretch>
        </p:blipFill>
        <p:spPr bwMode="auto">
          <a:xfrm>
            <a:off x="1295400" y="3886200"/>
            <a:ext cx="6434138" cy="566738"/>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2759883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Content Placeholder 2"/>
          <p:cNvSpPr>
            <a:spLocks noGrp="1"/>
          </p:cNvSpPr>
          <p:nvPr>
            <p:ph idx="1"/>
          </p:nvPr>
        </p:nvSpPr>
        <p:spPr>
          <a:xfrm>
            <a:off x="457200" y="0"/>
            <a:ext cx="8001000" cy="5257800"/>
          </a:xfrm>
        </p:spPr>
        <p:txBody>
          <a:bodyPr/>
          <a:lstStyle/>
          <a:p>
            <a:pPr algn="just">
              <a:buFont typeface="Arial" charset="0"/>
              <a:buNone/>
            </a:pPr>
            <a:endParaRPr lang="en-US" altLang="en-US" sz="2400" i="1" dirty="0">
              <a:latin typeface="+mj-lt"/>
            </a:endParaRPr>
          </a:p>
          <a:p>
            <a:pPr algn="just">
              <a:buFont typeface="Arial" charset="0"/>
              <a:buNone/>
            </a:pPr>
            <a:r>
              <a:rPr lang="en-US" altLang="en-US" sz="2400" i="1" dirty="0">
                <a:latin typeface="+mj-lt"/>
              </a:rPr>
              <a:t>Example 2</a:t>
            </a:r>
          </a:p>
          <a:p>
            <a:pPr algn="just"/>
            <a:endParaRPr lang="en-US" altLang="en-US" sz="2400" dirty="0">
              <a:latin typeface="+mj-lt"/>
            </a:endParaRPr>
          </a:p>
          <a:p>
            <a:pPr algn="just"/>
            <a:r>
              <a:rPr lang="en-US" altLang="en-US" sz="2400" dirty="0">
                <a:latin typeface="+mj-lt"/>
              </a:rPr>
              <a:t>An analog signal has a bit rate of 8000 bps and a baud rate of 1000 baud. How many data elements are carried by each signal element? How many signal elements do we need?</a:t>
            </a:r>
          </a:p>
          <a:p>
            <a:pPr marL="0" indent="0" algn="just">
              <a:buNone/>
            </a:pPr>
            <a:r>
              <a:rPr lang="en-US" altLang="en-US" sz="2400" b="1" dirty="0">
                <a:latin typeface="+mj-lt"/>
              </a:rPr>
              <a:t>Solution</a:t>
            </a:r>
          </a:p>
          <a:p>
            <a:pPr algn="just"/>
            <a:r>
              <a:rPr lang="en-US" altLang="en-US" sz="2400" dirty="0">
                <a:latin typeface="+mj-lt"/>
              </a:rPr>
              <a:t>In this example, S = 1000, </a:t>
            </a:r>
            <a:r>
              <a:rPr lang="en-US" altLang="en-US" sz="2400" i="1" dirty="0">
                <a:latin typeface="+mj-lt"/>
              </a:rPr>
              <a:t>N =8000, and rand L are unknown. We find first the value of rand </a:t>
            </a:r>
            <a:r>
              <a:rPr lang="en-US" altLang="en-US" sz="2400" dirty="0">
                <a:latin typeface="+mj-lt"/>
              </a:rPr>
              <a:t>then the value of </a:t>
            </a:r>
            <a:r>
              <a:rPr lang="en-US" altLang="en-US" sz="2400" i="1" dirty="0">
                <a:latin typeface="+mj-lt"/>
              </a:rPr>
              <a:t>L.</a:t>
            </a:r>
            <a:endParaRPr lang="en-US" altLang="en-US" sz="2400" dirty="0">
              <a:latin typeface="+mj-lt"/>
            </a:endParaRPr>
          </a:p>
        </p:txBody>
      </p:sp>
      <p:pic>
        <p:nvPicPr>
          <p:cNvPr id="88068" name="Picture 15"/>
          <p:cNvPicPr>
            <a:picLocks noChangeAspect="1" noChangeArrowheads="1"/>
          </p:cNvPicPr>
          <p:nvPr/>
        </p:nvPicPr>
        <p:blipFill>
          <a:blip r:embed="rId2"/>
          <a:srcRect/>
          <a:stretch>
            <a:fillRect/>
          </a:stretch>
        </p:blipFill>
        <p:spPr bwMode="auto">
          <a:xfrm>
            <a:off x="1634359" y="4918239"/>
            <a:ext cx="5427663" cy="1044575"/>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333213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 y="457200"/>
            <a:ext cx="8001000" cy="685800"/>
          </a:xfrm>
        </p:spPr>
        <p:txBody>
          <a:bodyPr anchor="t"/>
          <a:lstStyle/>
          <a:p>
            <a:pPr eaLnBrk="1" hangingPunct="1"/>
            <a:r>
              <a:rPr lang="en-US" altLang="en-US" sz="3200" b="1" dirty="0"/>
              <a:t>        Line Coding</a:t>
            </a:r>
          </a:p>
        </p:txBody>
      </p:sp>
      <p:sp>
        <p:nvSpPr>
          <p:cNvPr id="8195" name="Rectangle 3"/>
          <p:cNvSpPr>
            <a:spLocks noGrp="1" noChangeArrowheads="1"/>
          </p:cNvSpPr>
          <p:nvPr>
            <p:ph type="body" idx="1"/>
          </p:nvPr>
        </p:nvSpPr>
        <p:spPr>
          <a:xfrm>
            <a:off x="304800" y="1524000"/>
            <a:ext cx="8382000" cy="4114800"/>
          </a:xfrm>
        </p:spPr>
        <p:txBody>
          <a:bodyPr/>
          <a:lstStyle/>
          <a:p>
            <a:pPr algn="just">
              <a:lnSpc>
                <a:spcPct val="150000"/>
              </a:lnSpc>
            </a:pPr>
            <a:r>
              <a:rPr lang="en-US" altLang="en-US" sz="2400" b="1" dirty="0">
                <a:latin typeface="+mj-lt"/>
              </a:rPr>
              <a:t>Line coding </a:t>
            </a:r>
            <a:r>
              <a:rPr lang="en-US" altLang="en-US" sz="2400" dirty="0">
                <a:latin typeface="+mj-lt"/>
              </a:rPr>
              <a:t>is the process of converting digital data to digital signals </a:t>
            </a:r>
          </a:p>
          <a:p>
            <a:pPr algn="just" eaLnBrk="1" hangingPunct="1">
              <a:lnSpc>
                <a:spcPct val="150000"/>
              </a:lnSpc>
            </a:pPr>
            <a:r>
              <a:rPr lang="en-US" altLang="en-US" sz="2400" dirty="0">
                <a:latin typeface="+mj-lt"/>
              </a:rPr>
              <a:t>Converting a string of 1’s and 0’s (digital data) into a sequence of signals that denote the 1’s and 0’s.</a:t>
            </a:r>
          </a:p>
          <a:p>
            <a:pPr algn="just" eaLnBrk="1" hangingPunct="1">
              <a:lnSpc>
                <a:spcPct val="150000"/>
              </a:lnSpc>
            </a:pPr>
            <a:r>
              <a:rPr lang="en-US" altLang="en-US" sz="2400" dirty="0">
                <a:latin typeface="+mj-lt"/>
              </a:rPr>
              <a:t>For example a high voltage level (+V) could represent a “1” and a low voltage level (0 or -V) could represent a “0”.</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z="3200" b="1" dirty="0"/>
              <a:t>Amplitude Shift Keying (ASK)</a:t>
            </a:r>
          </a:p>
        </p:txBody>
      </p:sp>
      <p:sp>
        <p:nvSpPr>
          <p:cNvPr id="89091" name="Content Placeholder 2"/>
          <p:cNvSpPr>
            <a:spLocks noGrp="1"/>
          </p:cNvSpPr>
          <p:nvPr>
            <p:ph idx="1"/>
          </p:nvPr>
        </p:nvSpPr>
        <p:spPr>
          <a:xfrm>
            <a:off x="457200" y="1341438"/>
            <a:ext cx="8229600" cy="4906962"/>
          </a:xfrm>
        </p:spPr>
        <p:txBody>
          <a:bodyPr/>
          <a:lstStyle/>
          <a:p>
            <a:pPr algn="just">
              <a:lnSpc>
                <a:spcPct val="150000"/>
              </a:lnSpc>
            </a:pPr>
            <a:r>
              <a:rPr lang="en-US" altLang="en-US" sz="2400" dirty="0">
                <a:latin typeface="+mj-lt"/>
              </a:rPr>
              <a:t>In  ASK, the amplitude of the carrier signal is varied to create signal elements. Both frequency and phase remain constant while the amplitude changes.</a:t>
            </a:r>
          </a:p>
          <a:p>
            <a:pPr algn="just" eaLnBrk="1" hangingPunct="1">
              <a:lnSpc>
                <a:spcPct val="150000"/>
              </a:lnSpc>
            </a:pPr>
            <a:r>
              <a:rPr lang="en-US" altLang="en-US" sz="2400" dirty="0">
                <a:latin typeface="+mj-lt"/>
              </a:rPr>
              <a:t>ASK is implemented by changing the amplitude of a carrier signal to reflect amplitude levels in the digital signal.</a:t>
            </a:r>
          </a:p>
          <a:p>
            <a:pPr algn="just" eaLnBrk="1" hangingPunct="1">
              <a:lnSpc>
                <a:spcPct val="150000"/>
              </a:lnSpc>
            </a:pPr>
            <a:r>
              <a:rPr lang="en-US" altLang="en-US" sz="2400" dirty="0">
                <a:latin typeface="+mj-lt"/>
              </a:rPr>
              <a:t>For example: a digital “1” could not affect the signal, whereas a digital “0” would, by making it zero. </a:t>
            </a:r>
          </a:p>
          <a:p>
            <a:pPr algn="just" eaLnBrk="1" hangingPunct="1">
              <a:lnSpc>
                <a:spcPct val="150000"/>
              </a:lnSpc>
            </a:pPr>
            <a:r>
              <a:rPr lang="en-US" altLang="en-US" sz="2400" dirty="0">
                <a:latin typeface="+mj-lt"/>
              </a:rPr>
              <a:t>The line encoding will determine the values of the analog waveform to reflect the digital data being carried.</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1407383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88" y="1398588"/>
            <a:ext cx="8505825"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Rectangle 6"/>
          <p:cNvSpPr>
            <a:spLocks noChangeArrowheads="1"/>
          </p:cNvSpPr>
          <p:nvPr/>
        </p:nvSpPr>
        <p:spPr bwMode="auto">
          <a:xfrm>
            <a:off x="3916363" y="252413"/>
            <a:ext cx="936348"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63DE8"/>
                </a:solidFill>
                <a:latin typeface="+mj-lt"/>
              </a:rPr>
              <a:t>ASK</a:t>
            </a:r>
          </a:p>
        </p:txBody>
      </p:sp>
    </p:spTree>
    <p:extLst>
      <p:ext uri="{BB962C8B-B14F-4D97-AF65-F5344CB8AC3E}">
        <p14:creationId xmlns:p14="http://schemas.microsoft.com/office/powerpoint/2010/main" val="84723625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sz="3600" b="1" dirty="0"/>
              <a:t>Bandwidth of ASK</a:t>
            </a:r>
          </a:p>
        </p:txBody>
      </p:sp>
      <p:sp>
        <p:nvSpPr>
          <p:cNvPr id="90115" name="Content Placeholder 2"/>
          <p:cNvSpPr>
            <a:spLocks noGrp="1"/>
          </p:cNvSpPr>
          <p:nvPr>
            <p:ph idx="1"/>
          </p:nvPr>
        </p:nvSpPr>
        <p:spPr/>
        <p:txBody>
          <a:bodyPr/>
          <a:lstStyle/>
          <a:p>
            <a:pPr algn="just" eaLnBrk="1" hangingPunct="1"/>
            <a:r>
              <a:rPr lang="en-US" altLang="en-US" sz="2800" dirty="0">
                <a:latin typeface="+mj-lt"/>
              </a:rPr>
              <a:t>The bandwidth B of ASK is proportional to the signal rate S.</a:t>
            </a:r>
          </a:p>
          <a:p>
            <a:pPr marL="0" indent="0" algn="just" eaLnBrk="1" hangingPunct="1">
              <a:buNone/>
            </a:pPr>
            <a:r>
              <a:rPr lang="en-US" altLang="en-US" sz="2800" b="1" dirty="0">
                <a:solidFill>
                  <a:srgbClr val="FF0000"/>
                </a:solidFill>
                <a:latin typeface="+mj-lt"/>
              </a:rPr>
              <a:t>			</a:t>
            </a:r>
            <a:r>
              <a:rPr lang="en-US" altLang="en-US" b="1" dirty="0">
                <a:solidFill>
                  <a:srgbClr val="FF0000"/>
                </a:solidFill>
                <a:latin typeface="+mj-lt"/>
              </a:rPr>
              <a:t>B = (1+d)S</a:t>
            </a:r>
          </a:p>
          <a:p>
            <a:pPr algn="just" eaLnBrk="1" hangingPunct="1"/>
            <a:r>
              <a:rPr lang="en-US" altLang="en-US" sz="2800" dirty="0">
                <a:latin typeface="+mj-lt"/>
              </a:rPr>
              <a:t>“d” is depends on  modulation and filtering process</a:t>
            </a:r>
          </a:p>
          <a:p>
            <a:pPr algn="just" eaLnBrk="1" hangingPunct="1"/>
            <a:r>
              <a:rPr lang="en-US" altLang="en-US" sz="2800" dirty="0">
                <a:latin typeface="+mj-lt"/>
              </a:rPr>
              <a:t> “d” value  lies between 0 and 1.</a:t>
            </a:r>
          </a:p>
          <a:p>
            <a:pPr algn="just"/>
            <a:endParaRPr lang="en-US" altLang="en-US" sz="2800" dirty="0">
              <a:latin typeface="+mj-lt"/>
            </a:endParaRPr>
          </a:p>
        </p:txBody>
      </p:sp>
    </p:spTree>
    <p:extLst>
      <p:ext uri="{BB962C8B-B14F-4D97-AF65-F5344CB8AC3E}">
        <p14:creationId xmlns:p14="http://schemas.microsoft.com/office/powerpoint/2010/main" val="274875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sz="3600" b="1" i="1" dirty="0"/>
              <a:t>Binary ASK (BASK)</a:t>
            </a:r>
            <a:endParaRPr lang="en-US" altLang="en-US" sz="3600" b="1" dirty="0"/>
          </a:p>
        </p:txBody>
      </p:sp>
      <p:sp>
        <p:nvSpPr>
          <p:cNvPr id="91139" name="Content Placeholder 2"/>
          <p:cNvSpPr>
            <a:spLocks noGrp="1"/>
          </p:cNvSpPr>
          <p:nvPr>
            <p:ph idx="1"/>
          </p:nvPr>
        </p:nvSpPr>
        <p:spPr/>
        <p:txBody>
          <a:bodyPr/>
          <a:lstStyle/>
          <a:p>
            <a:pPr algn="just">
              <a:lnSpc>
                <a:spcPct val="150000"/>
              </a:lnSpc>
            </a:pPr>
            <a:r>
              <a:rPr lang="en-US" altLang="en-US" sz="2600" dirty="0">
                <a:latin typeface="+mj-lt"/>
              </a:rPr>
              <a:t>ASK is normally implemented using only two levels. </a:t>
            </a:r>
          </a:p>
          <a:p>
            <a:pPr algn="just">
              <a:lnSpc>
                <a:spcPct val="150000"/>
              </a:lnSpc>
            </a:pPr>
            <a:r>
              <a:rPr lang="en-US" altLang="en-US" sz="2600" dirty="0">
                <a:latin typeface="+mj-lt"/>
              </a:rPr>
              <a:t>This is referred to as binary amplitude shift keying or </a:t>
            </a:r>
            <a:r>
              <a:rPr lang="en-US" altLang="en-US" sz="2600" b="1" i="1" dirty="0">
                <a:latin typeface="+mj-lt"/>
              </a:rPr>
              <a:t>on-off keying (OOK). </a:t>
            </a:r>
          </a:p>
          <a:p>
            <a:pPr algn="just">
              <a:lnSpc>
                <a:spcPct val="150000"/>
              </a:lnSpc>
            </a:pPr>
            <a:r>
              <a:rPr lang="en-US" altLang="en-US" sz="2600" b="1" i="1" dirty="0">
                <a:latin typeface="+mj-lt"/>
              </a:rPr>
              <a:t>The peak amplitude of one signal level </a:t>
            </a:r>
            <a:r>
              <a:rPr lang="en-US" altLang="en-US" sz="2600" b="1" dirty="0">
                <a:latin typeface="+mj-lt"/>
              </a:rPr>
              <a:t>is 0 </a:t>
            </a:r>
          </a:p>
          <a:p>
            <a:pPr algn="just">
              <a:lnSpc>
                <a:spcPct val="150000"/>
              </a:lnSpc>
            </a:pPr>
            <a:r>
              <a:rPr lang="en-US" altLang="en-US" sz="2600" dirty="0">
                <a:latin typeface="+mj-lt"/>
              </a:rPr>
              <a:t>the other is the same as the amplitude of the carrier frequency</a:t>
            </a:r>
          </a:p>
        </p:txBody>
      </p:sp>
    </p:spTree>
    <p:extLst>
      <p:ext uri="{BB962C8B-B14F-4D97-AF65-F5344CB8AC3E}">
        <p14:creationId xmlns:p14="http://schemas.microsoft.com/office/powerpoint/2010/main" val="2950350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57200" y="838200"/>
            <a:ext cx="8229600" cy="1143000"/>
          </a:xfrm>
        </p:spPr>
        <p:txBody>
          <a:bodyPr/>
          <a:lstStyle/>
          <a:p>
            <a:r>
              <a:rPr lang="en-US" altLang="en-US" sz="2800" b="1" dirty="0">
                <a:solidFill>
                  <a:schemeClr val="folHlink"/>
                </a:solidFill>
                <a:latin typeface="Times New Roman" pitchFamily="18" charset="0"/>
              </a:rPr>
              <a:t>   </a:t>
            </a:r>
            <a:r>
              <a:rPr lang="en-US" altLang="en-US" sz="2800" b="1" i="1" dirty="0">
                <a:latin typeface="Times New Roman" pitchFamily="18" charset="0"/>
              </a:rPr>
              <a:t>Binary amplitude shift keying</a:t>
            </a:r>
            <a:br>
              <a:rPr lang="en-US" altLang="en-US" sz="2800" b="1" i="1" dirty="0">
                <a:latin typeface="Times New Roman" pitchFamily="18" charset="0"/>
              </a:rPr>
            </a:br>
            <a:endParaRPr lang="en-US" altLang="en-US" sz="2800" b="1" dirty="0"/>
          </a:p>
        </p:txBody>
      </p:sp>
      <p:pic>
        <p:nvPicPr>
          <p:cNvPr id="92163" name="Picture 8"/>
          <p:cNvPicPr>
            <a:picLocks noGrp="1" noChangeAspect="1" noChangeArrowheads="1"/>
          </p:cNvPicPr>
          <p:nvPr>
            <p:ph idx="1"/>
          </p:nvPr>
        </p:nvPicPr>
        <p:blipFill>
          <a:blip r:embed="rId2"/>
          <a:srcRect/>
          <a:stretch>
            <a:fillRect/>
          </a:stretch>
        </p:blipFill>
        <p:spPr>
          <a:xfrm>
            <a:off x="533400" y="2209800"/>
            <a:ext cx="8229600" cy="2849563"/>
          </a:xfrm>
          <a:noFill/>
        </p:spPr>
      </p:pic>
    </p:spTree>
    <p:extLst>
      <p:ext uri="{BB962C8B-B14F-4D97-AF65-F5344CB8AC3E}">
        <p14:creationId xmlns:p14="http://schemas.microsoft.com/office/powerpoint/2010/main" val="1265606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57200" y="762000"/>
            <a:ext cx="8229600" cy="1143000"/>
          </a:xfrm>
        </p:spPr>
        <p:txBody>
          <a:bodyPr/>
          <a:lstStyle/>
          <a:p>
            <a:r>
              <a:rPr lang="en-US" altLang="en-US" sz="2800" b="1" dirty="0">
                <a:solidFill>
                  <a:schemeClr val="folHlink"/>
                </a:solidFill>
                <a:latin typeface="Times New Roman" pitchFamily="18" charset="0"/>
              </a:rPr>
              <a:t>      </a:t>
            </a:r>
            <a:r>
              <a:rPr lang="en-US" altLang="en-US" sz="2800" b="1" i="1" dirty="0">
                <a:latin typeface="Times New Roman" pitchFamily="18" charset="0"/>
              </a:rPr>
              <a:t>Implementation of binary ASK</a:t>
            </a:r>
            <a:br>
              <a:rPr lang="en-US" altLang="en-US" sz="2800" b="1" i="1" dirty="0">
                <a:latin typeface="Times New Roman" pitchFamily="18" charset="0"/>
              </a:rPr>
            </a:br>
            <a:endParaRPr lang="en-US" altLang="en-US" sz="2800" b="1" dirty="0"/>
          </a:p>
        </p:txBody>
      </p:sp>
      <p:pic>
        <p:nvPicPr>
          <p:cNvPr id="93187" name="Picture 10"/>
          <p:cNvPicPr>
            <a:picLocks noGrp="1" noChangeAspect="1" noChangeArrowheads="1"/>
          </p:cNvPicPr>
          <p:nvPr>
            <p:ph idx="1"/>
          </p:nvPr>
        </p:nvPicPr>
        <p:blipFill>
          <a:blip r:embed="rId2"/>
          <a:srcRect/>
          <a:stretch>
            <a:fillRect/>
          </a:stretch>
        </p:blipFill>
        <p:spPr>
          <a:xfrm>
            <a:off x="457200" y="2209800"/>
            <a:ext cx="8229600" cy="2846388"/>
          </a:xfrm>
          <a:noFill/>
        </p:spPr>
      </p:pic>
    </p:spTree>
    <p:extLst>
      <p:ext uri="{BB962C8B-B14F-4D97-AF65-F5344CB8AC3E}">
        <p14:creationId xmlns:p14="http://schemas.microsoft.com/office/powerpoint/2010/main" val="2437007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Content Placeholder 2"/>
          <p:cNvSpPr>
            <a:spLocks noGrp="1"/>
          </p:cNvSpPr>
          <p:nvPr>
            <p:ph idx="1"/>
          </p:nvPr>
        </p:nvSpPr>
        <p:spPr>
          <a:xfrm>
            <a:off x="304800" y="762000"/>
            <a:ext cx="8610600" cy="6554788"/>
          </a:xfrm>
        </p:spPr>
        <p:txBody>
          <a:bodyPr/>
          <a:lstStyle/>
          <a:p>
            <a:pPr algn="just">
              <a:lnSpc>
                <a:spcPct val="150000"/>
              </a:lnSpc>
              <a:buFont typeface="Arial" panose="020B0604020202020204" pitchFamily="34" charset="0"/>
              <a:buChar char="•"/>
            </a:pPr>
            <a:r>
              <a:rPr lang="en-US" altLang="en-US" sz="2400" dirty="0">
                <a:latin typeface="+mj-lt"/>
              </a:rPr>
              <a:t>If digital data are presented as a unipolar NRZ  digital signal with a high voltage of I V and a low voltage of 0 V</a:t>
            </a:r>
          </a:p>
          <a:p>
            <a:pPr algn="just">
              <a:lnSpc>
                <a:spcPct val="150000"/>
              </a:lnSpc>
            </a:pPr>
            <a:r>
              <a:rPr lang="en-US" altLang="en-US" sz="2400" dirty="0">
                <a:latin typeface="+mj-lt"/>
              </a:rPr>
              <a:t> Implementation can achieved by multiplying the NRZ digital signal by the carrier signal coming from an oscillator.</a:t>
            </a:r>
          </a:p>
          <a:p>
            <a:pPr algn="just">
              <a:lnSpc>
                <a:spcPct val="150000"/>
              </a:lnSpc>
            </a:pPr>
            <a:r>
              <a:rPr lang="en-US" altLang="en-US" sz="2400" dirty="0">
                <a:latin typeface="+mj-lt"/>
              </a:rPr>
              <a:t>When the amplitude of the NRZ signal is 1, the amplitude of the carrier frequency is held; </a:t>
            </a:r>
          </a:p>
          <a:p>
            <a:pPr algn="just">
              <a:lnSpc>
                <a:spcPct val="150000"/>
              </a:lnSpc>
            </a:pPr>
            <a:r>
              <a:rPr lang="en-US" altLang="en-US" sz="2400" dirty="0">
                <a:latin typeface="+mj-lt"/>
              </a:rPr>
              <a:t>when the amplitude of the NRZ signal is 0, the amplitude of the carrier frequency is zero.</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2946693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Content Placeholder 2"/>
          <p:cNvSpPr>
            <a:spLocks noGrp="1"/>
          </p:cNvSpPr>
          <p:nvPr>
            <p:ph idx="1"/>
          </p:nvPr>
        </p:nvSpPr>
        <p:spPr>
          <a:xfrm>
            <a:off x="152400" y="152400"/>
            <a:ext cx="8991600" cy="6934200"/>
          </a:xfrm>
        </p:spPr>
        <p:txBody>
          <a:bodyPr/>
          <a:lstStyle/>
          <a:p>
            <a:pPr>
              <a:lnSpc>
                <a:spcPct val="150000"/>
              </a:lnSpc>
              <a:buFont typeface="Arial" charset="0"/>
              <a:buNone/>
            </a:pPr>
            <a:r>
              <a:rPr lang="en-US" altLang="en-US" sz="2400" b="1" i="1" dirty="0">
                <a:latin typeface="+mj-lt"/>
              </a:rPr>
              <a:t>Example 3 </a:t>
            </a:r>
          </a:p>
          <a:p>
            <a:pPr>
              <a:lnSpc>
                <a:spcPct val="150000"/>
              </a:lnSpc>
              <a:buFont typeface="Arial" charset="0"/>
              <a:buNone/>
            </a:pPr>
            <a:r>
              <a:rPr lang="en-US" altLang="en-US" sz="2400" dirty="0">
                <a:latin typeface="+mj-lt"/>
              </a:rPr>
              <a:t>We have an available bandwidth of 100 kHz which spans from 200 to 300 kHz. What are the carrier frequency and the bit rate if we modulated our data by using ASK with </a:t>
            </a:r>
            <a:r>
              <a:rPr lang="en-US" altLang="en-US" sz="2400" i="1" dirty="0">
                <a:latin typeface="+mj-lt"/>
              </a:rPr>
              <a:t>d =I?</a:t>
            </a:r>
          </a:p>
          <a:p>
            <a:pPr>
              <a:lnSpc>
                <a:spcPct val="150000"/>
              </a:lnSpc>
              <a:buFont typeface="Arial" charset="0"/>
              <a:buNone/>
            </a:pPr>
            <a:r>
              <a:rPr lang="en-US" altLang="en-US" sz="2400" b="1" u="sng" dirty="0">
                <a:latin typeface="+mj-lt"/>
              </a:rPr>
              <a:t>Solution:</a:t>
            </a:r>
          </a:p>
          <a:p>
            <a:pPr>
              <a:lnSpc>
                <a:spcPct val="150000"/>
              </a:lnSpc>
            </a:pPr>
            <a:r>
              <a:rPr lang="en-US" altLang="en-US" sz="2400" dirty="0">
                <a:latin typeface="+mj-lt"/>
              </a:rPr>
              <a:t>The middle of the bandwidth is located at 250 kHz. This means that our carrier frequency can be </a:t>
            </a:r>
            <a:r>
              <a:rPr lang="en-US" altLang="en-US" sz="2400" i="1" dirty="0">
                <a:latin typeface="+mj-lt"/>
              </a:rPr>
              <a:t>at </a:t>
            </a:r>
            <a:r>
              <a:rPr lang="en-US" altLang="en-US" sz="2400" i="1" dirty="0" err="1">
                <a:latin typeface="+mj-lt"/>
              </a:rPr>
              <a:t>fe</a:t>
            </a:r>
            <a:r>
              <a:rPr lang="en-US" altLang="en-US" sz="2400" i="1" dirty="0">
                <a:latin typeface="+mj-lt"/>
              </a:rPr>
              <a:t> =250 kHz. We can use the formula for bandwidth to find the bit rate (with d =1 and r =1).</a:t>
            </a:r>
          </a:p>
          <a:p>
            <a:pPr>
              <a:lnSpc>
                <a:spcPct val="150000"/>
              </a:lnSpc>
              <a:buFont typeface="Arial" charset="0"/>
              <a:buNone/>
            </a:pPr>
            <a:endParaRPr lang="en-US" altLang="en-US" sz="2400" i="1" dirty="0">
              <a:latin typeface="+mj-lt"/>
            </a:endParaRPr>
          </a:p>
          <a:p>
            <a:pPr>
              <a:lnSpc>
                <a:spcPct val="150000"/>
              </a:lnSpc>
              <a:buFont typeface="Arial" charset="0"/>
              <a:buNone/>
            </a:pPr>
            <a:endParaRPr lang="en-US" altLang="en-US" sz="2400" i="1" dirty="0">
              <a:latin typeface="+mj-lt"/>
            </a:endParaRPr>
          </a:p>
          <a:p>
            <a:pPr>
              <a:lnSpc>
                <a:spcPct val="150000"/>
              </a:lnSpc>
              <a:buFont typeface="Arial" charset="0"/>
              <a:buNone/>
            </a:pPr>
            <a:endParaRPr lang="en-US" altLang="en-US" sz="2400" dirty="0">
              <a:latin typeface="+mj-lt"/>
            </a:endParaRPr>
          </a:p>
        </p:txBody>
      </p:sp>
      <p:pic>
        <p:nvPicPr>
          <p:cNvPr id="95236" name="Picture 15"/>
          <p:cNvPicPr>
            <a:picLocks noChangeAspect="1" noChangeArrowheads="1"/>
          </p:cNvPicPr>
          <p:nvPr/>
        </p:nvPicPr>
        <p:blipFill>
          <a:blip r:embed="rId2"/>
          <a:srcRect/>
          <a:stretch>
            <a:fillRect/>
          </a:stretch>
        </p:blipFill>
        <p:spPr bwMode="auto">
          <a:xfrm>
            <a:off x="688975" y="5562600"/>
            <a:ext cx="7766050" cy="576263"/>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1006960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Content Placeholder 2"/>
          <p:cNvSpPr>
            <a:spLocks noGrp="1"/>
          </p:cNvSpPr>
          <p:nvPr>
            <p:ph idx="1"/>
          </p:nvPr>
        </p:nvSpPr>
        <p:spPr>
          <a:xfrm>
            <a:off x="457200" y="457200"/>
            <a:ext cx="8229600" cy="5668963"/>
          </a:xfrm>
        </p:spPr>
        <p:txBody>
          <a:bodyPr/>
          <a:lstStyle/>
          <a:p>
            <a:pPr algn="just">
              <a:lnSpc>
                <a:spcPct val="150000"/>
              </a:lnSpc>
              <a:buFont typeface="Arial" charset="0"/>
              <a:buNone/>
            </a:pPr>
            <a:r>
              <a:rPr lang="en-US" altLang="en-US" sz="2400" b="1" i="1" dirty="0">
                <a:latin typeface="+mj-lt"/>
              </a:rPr>
              <a:t>Example 4</a:t>
            </a:r>
          </a:p>
          <a:p>
            <a:pPr algn="just">
              <a:lnSpc>
                <a:spcPct val="150000"/>
              </a:lnSpc>
            </a:pPr>
            <a:r>
              <a:rPr lang="en-US" altLang="en-US" sz="2400" i="1" dirty="0">
                <a:latin typeface="+mj-lt"/>
              </a:rPr>
              <a:t>In data communications, we normally use full-duplex links with communication in both directions. We need to divide the bandwidth into two with two carrier frequencies, as shown in Figure 5. The figure shows the positions of two carrier frequencies and the bandwidths. The available bandwidth for each direction is now 50 kHz, which leaves us with a data rate of 25 kbps in each direction.</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370412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br>
              <a:rPr lang="en-US" altLang="en-US" sz="3400">
                <a:solidFill>
                  <a:schemeClr val="folHlink"/>
                </a:solidFill>
                <a:latin typeface="Times New Roman" pitchFamily="18" charset="0"/>
              </a:rPr>
            </a:br>
            <a:br>
              <a:rPr lang="en-US" altLang="en-US" sz="3400">
                <a:solidFill>
                  <a:schemeClr val="folHlink"/>
                </a:solidFill>
                <a:latin typeface="Times New Roman" pitchFamily="18" charset="0"/>
              </a:rPr>
            </a:br>
            <a:br>
              <a:rPr lang="en-US" altLang="en-US" sz="3400">
                <a:solidFill>
                  <a:schemeClr val="folHlink"/>
                </a:solidFill>
                <a:latin typeface="Times New Roman" pitchFamily="18" charset="0"/>
              </a:rPr>
            </a:br>
            <a:r>
              <a:rPr lang="en-US" altLang="en-US" sz="3400">
                <a:solidFill>
                  <a:schemeClr val="folHlink"/>
                </a:solidFill>
                <a:latin typeface="Times New Roman" pitchFamily="18" charset="0"/>
              </a:rPr>
              <a:t>Figure 5  </a:t>
            </a:r>
            <a:r>
              <a:rPr lang="en-US" altLang="en-US" sz="3400" i="1">
                <a:latin typeface="Times New Roman" pitchFamily="18" charset="0"/>
              </a:rPr>
              <a:t>Bandwidth of full-duplex ASK used in Example 4</a:t>
            </a:r>
            <a:br>
              <a:rPr lang="en-US" altLang="en-US" sz="3400" i="1">
                <a:latin typeface="Times New Roman" pitchFamily="18" charset="0"/>
              </a:rPr>
            </a:br>
            <a:endParaRPr lang="en-US" altLang="en-US" sz="3400"/>
          </a:p>
        </p:txBody>
      </p:sp>
      <p:pic>
        <p:nvPicPr>
          <p:cNvPr id="97283" name="Picture 6"/>
          <p:cNvPicPr>
            <a:picLocks noGrp="1" noChangeAspect="1" noChangeArrowheads="1"/>
          </p:cNvPicPr>
          <p:nvPr>
            <p:ph idx="1"/>
          </p:nvPr>
        </p:nvPicPr>
        <p:blipFill>
          <a:blip r:embed="rId2"/>
          <a:srcRect/>
          <a:stretch>
            <a:fillRect/>
          </a:stretch>
        </p:blipFill>
        <p:spPr>
          <a:xfrm>
            <a:off x="1508125" y="2819400"/>
            <a:ext cx="6127750" cy="2087563"/>
          </a:xfrm>
          <a:noFill/>
        </p:spPr>
      </p:pic>
    </p:spTree>
    <p:extLst>
      <p:ext uri="{BB962C8B-B14F-4D97-AF65-F5344CB8AC3E}">
        <p14:creationId xmlns:p14="http://schemas.microsoft.com/office/powerpoint/2010/main" val="389596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381000" y="609600"/>
            <a:ext cx="7924800" cy="523220"/>
          </a:xfrm>
          <a:prstGeom prst="rect">
            <a:avLst/>
          </a:prstGeom>
          <a:noFill/>
          <a:ln w="9525">
            <a:noFill/>
            <a:miter lim="800000"/>
            <a:headEnd/>
            <a:tailEnd/>
          </a:ln>
        </p:spPr>
        <p:txBody>
          <a:bodyPr wrap="square">
            <a:spAutoFit/>
          </a:bodyPr>
          <a:lstStyle/>
          <a:p>
            <a:pPr eaLnBrk="1" hangingPunct="1"/>
            <a:r>
              <a:rPr lang="en-US" altLang="en-US" sz="2800" b="1" dirty="0">
                <a:latin typeface="+mj-lt"/>
              </a:rPr>
              <a:t>Characteristics of different line coding schemes</a:t>
            </a:r>
          </a:p>
        </p:txBody>
      </p:sp>
      <p:sp>
        <p:nvSpPr>
          <p:cNvPr id="5" name="Rectangle 4"/>
          <p:cNvSpPr/>
          <p:nvPr/>
        </p:nvSpPr>
        <p:spPr>
          <a:xfrm>
            <a:off x="381000" y="1460242"/>
            <a:ext cx="8153400" cy="5016758"/>
          </a:xfrm>
          <a:prstGeom prst="rect">
            <a:avLst/>
          </a:prstGeom>
        </p:spPr>
        <p:txBody>
          <a:bodyPr>
            <a:spAutoFit/>
          </a:bodyPr>
          <a:lstStyle/>
          <a:p>
            <a:pPr marL="457200" indent="-457200" algn="just" eaLnBrk="1" hangingPunct="1">
              <a:buFontTx/>
              <a:buAutoNum type="arabicPeriod"/>
              <a:defRPr/>
            </a:pPr>
            <a:r>
              <a:rPr lang="nn-NO" sz="2000" b="1" i="1" dirty="0">
                <a:latin typeface="+mj-lt"/>
                <a:cs typeface="Arial" panose="020B0604020202020204" pitchFamily="34" charset="0"/>
              </a:rPr>
              <a:t>Signal Element Versus Data Element</a:t>
            </a:r>
          </a:p>
          <a:p>
            <a:pPr algn="just" eaLnBrk="1" hangingPunct="1">
              <a:defRPr/>
            </a:pPr>
            <a:endParaRPr lang="nn-NO" sz="2000" b="1" i="1" dirty="0">
              <a:latin typeface="+mj-lt"/>
              <a:cs typeface="Arial" panose="020B0604020202020204" pitchFamily="34" charset="0"/>
            </a:endParaRPr>
          </a:p>
          <a:p>
            <a:pPr algn="just" eaLnBrk="1" hangingPunct="1">
              <a:defRPr/>
            </a:pPr>
            <a:r>
              <a:rPr lang="en-US" sz="2000" dirty="0">
                <a:latin typeface="+mj-lt"/>
                <a:cs typeface="Arial" panose="020B0604020202020204" pitchFamily="34" charset="0"/>
              </a:rPr>
              <a:t>A data element is the smallest entity that can represent a piece of information: this is the bit. In digital data communications, a signal element carries data elements.</a:t>
            </a:r>
          </a:p>
          <a:p>
            <a:pPr algn="just" eaLnBrk="1" hangingPunct="1">
              <a:defRPr/>
            </a:pPr>
            <a:endParaRPr lang="en-US" sz="2000" dirty="0">
              <a:latin typeface="+mj-lt"/>
              <a:cs typeface="Arial" panose="020B0604020202020204" pitchFamily="34" charset="0"/>
            </a:endParaRPr>
          </a:p>
          <a:p>
            <a:pPr algn="ctr" eaLnBrk="1" hangingPunct="1">
              <a:defRPr/>
            </a:pPr>
            <a:r>
              <a:rPr lang="en-US" sz="2000" b="1" dirty="0">
                <a:latin typeface="+mj-lt"/>
                <a:cs typeface="Arial" panose="020B0604020202020204" pitchFamily="34" charset="0"/>
              </a:rPr>
              <a:t>Data elements </a:t>
            </a:r>
            <a:r>
              <a:rPr lang="en-US" sz="2000" b="1" dirty="0">
                <a:latin typeface="+mj-lt"/>
                <a:cs typeface="Arial" panose="020B0604020202020204" pitchFamily="34" charset="0"/>
                <a:sym typeface="Wingdings" panose="05000000000000000000" pitchFamily="2" charset="2"/>
              </a:rPr>
              <a:t> </a:t>
            </a:r>
            <a:r>
              <a:rPr lang="en-US" sz="2000" b="1" dirty="0">
                <a:latin typeface="+mj-lt"/>
                <a:cs typeface="Arial" panose="020B0604020202020204" pitchFamily="34" charset="0"/>
              </a:rPr>
              <a:t>what we need to send</a:t>
            </a:r>
          </a:p>
          <a:p>
            <a:pPr algn="ctr" eaLnBrk="1" hangingPunct="1">
              <a:defRPr/>
            </a:pPr>
            <a:r>
              <a:rPr lang="en-US" sz="2000" b="1" dirty="0">
                <a:latin typeface="+mj-lt"/>
                <a:cs typeface="Arial" panose="020B0604020202020204" pitchFamily="34" charset="0"/>
              </a:rPr>
              <a:t>Signal elements </a:t>
            </a:r>
            <a:r>
              <a:rPr lang="en-US" sz="2000" b="1" dirty="0">
                <a:latin typeface="+mj-lt"/>
                <a:cs typeface="Arial" panose="020B0604020202020204" pitchFamily="34" charset="0"/>
                <a:sym typeface="Wingdings" panose="05000000000000000000" pitchFamily="2" charset="2"/>
              </a:rPr>
              <a:t> </a:t>
            </a:r>
            <a:r>
              <a:rPr lang="en-US" sz="2000" b="1" dirty="0">
                <a:latin typeface="+mj-lt"/>
                <a:cs typeface="Arial" panose="020B0604020202020204" pitchFamily="34" charset="0"/>
              </a:rPr>
              <a:t>what we can send. </a:t>
            </a:r>
          </a:p>
          <a:p>
            <a:pPr algn="just" eaLnBrk="1" hangingPunct="1">
              <a:defRPr/>
            </a:pPr>
            <a:endParaRPr lang="en-US" sz="2000" dirty="0">
              <a:latin typeface="+mj-lt"/>
              <a:cs typeface="Arial" panose="020B0604020202020204" pitchFamily="34" charset="0"/>
            </a:endParaRPr>
          </a:p>
          <a:p>
            <a:pPr algn="just" eaLnBrk="1" hangingPunct="1">
              <a:defRPr/>
            </a:pPr>
            <a:r>
              <a:rPr lang="en-US" sz="2000" dirty="0">
                <a:latin typeface="+mj-lt"/>
                <a:cs typeface="Arial" panose="020B0604020202020204" pitchFamily="34" charset="0"/>
              </a:rPr>
              <a:t>Data elements are being carried; signal elements are the carriers.</a:t>
            </a:r>
          </a:p>
          <a:p>
            <a:pPr algn="just" eaLnBrk="1" hangingPunct="1">
              <a:defRPr/>
            </a:pPr>
            <a:endParaRPr lang="en-US" sz="2000" dirty="0">
              <a:latin typeface="+mj-lt"/>
              <a:cs typeface="Arial" panose="020B0604020202020204" pitchFamily="34" charset="0"/>
            </a:endParaRPr>
          </a:p>
          <a:p>
            <a:pPr algn="just" eaLnBrk="1" hangingPunct="1">
              <a:defRPr/>
            </a:pPr>
            <a:r>
              <a:rPr lang="en-US" sz="2000" dirty="0">
                <a:latin typeface="+mj-lt"/>
                <a:cs typeface="Arial" panose="020B0604020202020204" pitchFamily="34" charset="0"/>
              </a:rPr>
              <a:t>The ratio represented by </a:t>
            </a:r>
            <a:r>
              <a:rPr lang="en-US" sz="2000" i="1" dirty="0">
                <a:latin typeface="+mj-lt"/>
                <a:cs typeface="Arial" panose="020B0604020202020204" pitchFamily="34" charset="0"/>
              </a:rPr>
              <a:t>r </a:t>
            </a:r>
            <a:r>
              <a:rPr lang="en-US" sz="2000" dirty="0">
                <a:latin typeface="+mj-lt"/>
                <a:cs typeface="Arial" panose="020B0604020202020204" pitchFamily="34" charset="0"/>
              </a:rPr>
              <a:t>is defined as</a:t>
            </a:r>
            <a:r>
              <a:rPr lang="en-US" sz="2000" i="1" dirty="0">
                <a:latin typeface="+mj-lt"/>
                <a:cs typeface="Arial" panose="020B0604020202020204" pitchFamily="34" charset="0"/>
              </a:rPr>
              <a:t> </a:t>
            </a:r>
            <a:r>
              <a:rPr lang="en-US" sz="2000" dirty="0">
                <a:latin typeface="+mj-lt"/>
                <a:cs typeface="Arial" panose="020B0604020202020204" pitchFamily="34" charset="0"/>
              </a:rPr>
              <a:t>the number of data elements carried by each signal element</a:t>
            </a:r>
          </a:p>
          <a:p>
            <a:pPr algn="just" eaLnBrk="1" hangingPunct="1">
              <a:defRPr/>
            </a:pPr>
            <a:endParaRPr lang="en-US" sz="2000" dirty="0">
              <a:latin typeface="+mj-lt"/>
              <a:cs typeface="Arial" panose="020B0604020202020204" pitchFamily="34" charset="0"/>
            </a:endParaRPr>
          </a:p>
          <a:p>
            <a:pPr algn="just" eaLnBrk="1" hangingPunct="1">
              <a:defRPr/>
            </a:pPr>
            <a:endParaRPr lang="en-US" sz="2000" dirty="0">
              <a:latin typeface="+mj-lt"/>
              <a:cs typeface="Arial" panose="020B0604020202020204" pitchFamily="34" charset="0"/>
            </a:endParaRPr>
          </a:p>
          <a:p>
            <a:pPr algn="just" eaLnBrk="1" hangingPunct="1">
              <a:defRPr/>
            </a:pPr>
            <a:endParaRPr lang="en-US" sz="2000" dirty="0">
              <a:latin typeface="+mj-lt"/>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457200" y="274638"/>
            <a:ext cx="8229600" cy="868362"/>
          </a:xfrm>
        </p:spPr>
        <p:txBody>
          <a:bodyPr/>
          <a:lstStyle/>
          <a:p>
            <a:r>
              <a:rPr lang="en-US" altLang="en-US" sz="3600" b="1" i="1" dirty="0"/>
              <a:t>Frequency Shift Keying</a:t>
            </a:r>
          </a:p>
        </p:txBody>
      </p:sp>
      <p:sp>
        <p:nvSpPr>
          <p:cNvPr id="19459" name="Content Placeholder 2"/>
          <p:cNvSpPr>
            <a:spLocks noGrp="1"/>
          </p:cNvSpPr>
          <p:nvPr>
            <p:ph idx="1"/>
          </p:nvPr>
        </p:nvSpPr>
        <p:spPr>
          <a:xfrm>
            <a:off x="457200" y="1143000"/>
            <a:ext cx="8229600" cy="4983163"/>
          </a:xfrm>
        </p:spPr>
        <p:txBody>
          <a:bodyPr/>
          <a:lstStyle/>
          <a:p>
            <a:pPr algn="just" eaLnBrk="1" hangingPunct="1">
              <a:buFont typeface="Arial" panose="020B0604020202020204" pitchFamily="34" charset="0"/>
              <a:buChar char="•"/>
              <a:defRPr/>
            </a:pPr>
            <a:r>
              <a:rPr lang="en-US" sz="2400" dirty="0">
                <a:latin typeface="+mj-lt"/>
              </a:rPr>
              <a:t>In frequency shift keying, the frequency of the carrier signal is varied to represent data. </a:t>
            </a:r>
          </a:p>
          <a:p>
            <a:pPr algn="just" eaLnBrk="1" hangingPunct="1">
              <a:buFont typeface="Arial" panose="020B0604020202020204" pitchFamily="34" charset="0"/>
              <a:buChar char="•"/>
              <a:defRPr/>
            </a:pPr>
            <a:r>
              <a:rPr lang="en-US" sz="2400" dirty="0">
                <a:latin typeface="+mj-lt"/>
              </a:rPr>
              <a:t>The frequency of the modulated signal is constant for the duration of one signal element, but changes for the next signal element if the data element changes.</a:t>
            </a:r>
          </a:p>
          <a:p>
            <a:pPr algn="just">
              <a:buFont typeface="Arial" panose="020B0604020202020204" pitchFamily="34" charset="0"/>
              <a:buChar char="•"/>
              <a:defRPr/>
            </a:pPr>
            <a:r>
              <a:rPr lang="en-US" sz="2400" dirty="0">
                <a:latin typeface="+mj-lt"/>
              </a:rPr>
              <a:t>Both peak amplitude and phase remain constant for all signal elements.</a:t>
            </a:r>
          </a:p>
          <a:p>
            <a:pPr algn="just" eaLnBrk="1" hangingPunct="1">
              <a:buFont typeface="Arial" panose="020B0604020202020204" pitchFamily="34" charset="0"/>
              <a:buChar char="•"/>
              <a:defRPr/>
            </a:pPr>
            <a:r>
              <a:rPr lang="en-US" sz="2400" dirty="0"/>
              <a:t>The digital data stream changes the frequency of the carrier signal, </a:t>
            </a:r>
            <a:r>
              <a:rPr lang="en-US" sz="2400" dirty="0" err="1"/>
              <a:t>f</a:t>
            </a:r>
            <a:r>
              <a:rPr lang="en-US" sz="2400" baseline="-25000" dirty="0" err="1"/>
              <a:t>c</a:t>
            </a:r>
            <a:r>
              <a:rPr lang="en-US" sz="2400" dirty="0"/>
              <a:t>.</a:t>
            </a:r>
          </a:p>
          <a:p>
            <a:pPr algn="just">
              <a:buFont typeface="Arial" panose="020B0604020202020204" pitchFamily="34" charset="0"/>
              <a:buChar char="•"/>
              <a:defRPr/>
            </a:pPr>
            <a:r>
              <a:rPr lang="en-US" sz="2400" dirty="0"/>
              <a:t>For ex</a:t>
            </a:r>
            <a:r>
              <a:rPr lang="en-US" sz="2400" dirty="0">
                <a:latin typeface="+mj-lt"/>
              </a:rPr>
              <a:t>ample, </a:t>
            </a:r>
          </a:p>
          <a:p>
            <a:pPr algn="just" eaLnBrk="1" hangingPunct="1">
              <a:buFont typeface="Arial" panose="020B0604020202020204" pitchFamily="34" charset="0"/>
              <a:buNone/>
              <a:defRPr/>
            </a:pPr>
            <a:r>
              <a:rPr lang="en-US" sz="2400" dirty="0">
                <a:latin typeface="+mj-lt"/>
              </a:rPr>
              <a:t>      a “1” could be represented by f</a:t>
            </a:r>
            <a:r>
              <a:rPr lang="en-US" sz="2400" baseline="-25000" dirty="0">
                <a:latin typeface="+mj-lt"/>
              </a:rPr>
              <a:t>1</a:t>
            </a:r>
            <a:r>
              <a:rPr lang="en-US" sz="2400" dirty="0">
                <a:latin typeface="+mj-lt"/>
              </a:rPr>
              <a:t>=</a:t>
            </a:r>
            <a:r>
              <a:rPr lang="en-US" sz="2400" dirty="0" err="1">
                <a:latin typeface="+mj-lt"/>
              </a:rPr>
              <a:t>f</a:t>
            </a:r>
            <a:r>
              <a:rPr lang="en-US" sz="2400" baseline="-25000" dirty="0" err="1">
                <a:latin typeface="+mj-lt"/>
              </a:rPr>
              <a:t>c</a:t>
            </a:r>
            <a:r>
              <a:rPr lang="en-US" sz="2400" dirty="0">
                <a:latin typeface="+mj-lt"/>
              </a:rPr>
              <a:t> +</a:t>
            </a:r>
            <a:r>
              <a:rPr lang="en-US" sz="2400" dirty="0">
                <a:latin typeface="+mj-lt"/>
                <a:sym typeface="Symbol" pitchFamily="18" charset="2"/>
              </a:rPr>
              <a:t></a:t>
            </a:r>
            <a:r>
              <a:rPr lang="en-US" sz="2400" dirty="0">
                <a:latin typeface="+mj-lt"/>
              </a:rPr>
              <a:t>f, </a:t>
            </a:r>
          </a:p>
          <a:p>
            <a:pPr algn="just" eaLnBrk="1" hangingPunct="1">
              <a:buFont typeface="Arial" panose="020B0604020202020204" pitchFamily="34" charset="0"/>
              <a:buNone/>
              <a:defRPr/>
            </a:pPr>
            <a:r>
              <a:rPr lang="en-US" sz="2400" dirty="0">
                <a:latin typeface="+mj-lt"/>
              </a:rPr>
              <a:t>      a “0” could be represented by f</a:t>
            </a:r>
            <a:r>
              <a:rPr lang="en-US" sz="2400" baseline="-25000" dirty="0">
                <a:latin typeface="+mj-lt"/>
              </a:rPr>
              <a:t>2</a:t>
            </a:r>
            <a:r>
              <a:rPr lang="en-US" sz="2400" dirty="0">
                <a:latin typeface="+mj-lt"/>
              </a:rPr>
              <a:t>=</a:t>
            </a:r>
            <a:r>
              <a:rPr lang="en-US" sz="2400" dirty="0" err="1">
                <a:latin typeface="+mj-lt"/>
              </a:rPr>
              <a:t>f</a:t>
            </a:r>
            <a:r>
              <a:rPr lang="en-US" sz="2400" baseline="-25000" dirty="0" err="1">
                <a:latin typeface="+mj-lt"/>
              </a:rPr>
              <a:t>c</a:t>
            </a:r>
            <a:r>
              <a:rPr lang="en-US" sz="2400" dirty="0">
                <a:latin typeface="+mj-lt"/>
              </a:rPr>
              <a:t>-</a:t>
            </a:r>
            <a:r>
              <a:rPr lang="en-US" sz="2400" dirty="0">
                <a:latin typeface="+mj-lt"/>
                <a:sym typeface="Symbol" pitchFamily="18" charset="2"/>
              </a:rPr>
              <a:t></a:t>
            </a:r>
            <a:r>
              <a:rPr lang="en-US" sz="2400" dirty="0">
                <a:latin typeface="+mj-lt"/>
              </a:rPr>
              <a:t>f.</a:t>
            </a:r>
          </a:p>
          <a:p>
            <a:pPr algn="just">
              <a:buFont typeface="Arial" panose="020B0604020202020204" pitchFamily="34" charset="0"/>
              <a:buChar char="•"/>
              <a:defRPr/>
            </a:pPr>
            <a:endParaRPr lang="en-US" sz="2400" dirty="0">
              <a:latin typeface="+mj-lt"/>
            </a:endParaRPr>
          </a:p>
        </p:txBody>
      </p:sp>
    </p:spTree>
    <p:extLst>
      <p:ext uri="{BB962C8B-B14F-4D97-AF65-F5344CB8AC3E}">
        <p14:creationId xmlns:p14="http://schemas.microsoft.com/office/powerpoint/2010/main" val="12821762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25" y="1241425"/>
            <a:ext cx="8502650"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Rectangle 3"/>
          <p:cNvSpPr>
            <a:spLocks noChangeArrowheads="1"/>
          </p:cNvSpPr>
          <p:nvPr/>
        </p:nvSpPr>
        <p:spPr bwMode="auto">
          <a:xfrm>
            <a:off x="3941763" y="346075"/>
            <a:ext cx="89928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63DE8"/>
                </a:solidFill>
                <a:latin typeface="+mj-lt"/>
              </a:rPr>
              <a:t>FSK</a:t>
            </a:r>
          </a:p>
        </p:txBody>
      </p:sp>
    </p:spTree>
    <p:extLst>
      <p:ext uri="{BB962C8B-B14F-4D97-AF65-F5344CB8AC3E}">
        <p14:creationId xmlns:p14="http://schemas.microsoft.com/office/powerpoint/2010/main" val="129472061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609600"/>
            <a:ext cx="8229600" cy="1143000"/>
          </a:xfrm>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6  </a:t>
            </a:r>
            <a:r>
              <a:rPr lang="en-US" altLang="en-US" sz="3400" i="1" dirty="0">
                <a:latin typeface="Times New Roman" pitchFamily="18" charset="0"/>
              </a:rPr>
              <a:t>Binary frequency shift keying (BFSK)</a:t>
            </a:r>
            <a:br>
              <a:rPr lang="en-US" altLang="en-US" sz="3400" i="1" dirty="0">
                <a:latin typeface="Times New Roman" pitchFamily="18" charset="0"/>
              </a:rPr>
            </a:br>
            <a:endParaRPr lang="en-US" altLang="en-US" sz="3400" dirty="0"/>
          </a:p>
        </p:txBody>
      </p:sp>
      <p:pic>
        <p:nvPicPr>
          <p:cNvPr id="99331" name="Picture 7"/>
          <p:cNvPicPr>
            <a:picLocks noGrp="1" noChangeAspect="1" noChangeArrowheads="1"/>
          </p:cNvPicPr>
          <p:nvPr>
            <p:ph idx="1"/>
          </p:nvPr>
        </p:nvPicPr>
        <p:blipFill>
          <a:blip r:embed="rId2"/>
          <a:srcRect/>
          <a:stretch>
            <a:fillRect/>
          </a:stretch>
        </p:blipFill>
        <p:spPr>
          <a:xfrm>
            <a:off x="457200" y="2260600"/>
            <a:ext cx="8229600" cy="3454400"/>
          </a:xfrm>
          <a:noFill/>
        </p:spPr>
      </p:pic>
    </p:spTree>
    <p:extLst>
      <p:ext uri="{BB962C8B-B14F-4D97-AF65-F5344CB8AC3E}">
        <p14:creationId xmlns:p14="http://schemas.microsoft.com/office/powerpoint/2010/main" val="3795175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a:t>Bandwidth of FSK</a:t>
            </a:r>
          </a:p>
        </p:txBody>
      </p:sp>
      <p:sp>
        <p:nvSpPr>
          <p:cNvPr id="100355" name="Content Placeholder 2"/>
          <p:cNvSpPr>
            <a:spLocks noGrp="1"/>
          </p:cNvSpPr>
          <p:nvPr>
            <p:ph idx="1"/>
          </p:nvPr>
        </p:nvSpPr>
        <p:spPr/>
        <p:txBody>
          <a:bodyPr/>
          <a:lstStyle/>
          <a:p>
            <a:pPr eaLnBrk="1" hangingPunct="1"/>
            <a:r>
              <a:rPr lang="en-US" altLang="en-US" sz="2800" dirty="0">
                <a:latin typeface="+mj-lt"/>
              </a:rPr>
              <a:t>If the difference between the two frequencies (f</a:t>
            </a:r>
            <a:r>
              <a:rPr lang="en-US" altLang="en-US" sz="2800" baseline="-25000" dirty="0">
                <a:latin typeface="+mj-lt"/>
              </a:rPr>
              <a:t>1</a:t>
            </a:r>
            <a:r>
              <a:rPr lang="en-US" altLang="en-US" sz="2800" dirty="0">
                <a:latin typeface="+mj-lt"/>
              </a:rPr>
              <a:t> and f</a:t>
            </a:r>
            <a:r>
              <a:rPr lang="en-US" altLang="en-US" sz="2800" baseline="-25000" dirty="0">
                <a:latin typeface="+mj-lt"/>
              </a:rPr>
              <a:t>2</a:t>
            </a:r>
            <a:r>
              <a:rPr lang="en-US" altLang="en-US" sz="2800" dirty="0">
                <a:latin typeface="+mj-lt"/>
              </a:rPr>
              <a:t>) is 2</a:t>
            </a:r>
            <a:r>
              <a:rPr lang="en-US" altLang="en-US" sz="2800" dirty="0">
                <a:latin typeface="+mj-lt"/>
                <a:sym typeface="Symbol" pitchFamily="18" charset="2"/>
              </a:rPr>
              <a:t></a:t>
            </a:r>
            <a:r>
              <a:rPr lang="en-US" altLang="en-US" sz="2800" dirty="0">
                <a:latin typeface="+mj-lt"/>
              </a:rPr>
              <a:t>f, then the required BW B will be:</a:t>
            </a:r>
          </a:p>
          <a:p>
            <a:pPr eaLnBrk="1" hangingPunct="1"/>
            <a:endParaRPr lang="en-US" altLang="en-US" sz="2800" dirty="0">
              <a:latin typeface="+mj-lt"/>
            </a:endParaRPr>
          </a:p>
          <a:p>
            <a:pPr algn="ctr" eaLnBrk="1" hangingPunct="1">
              <a:buFont typeface="Wingdings" pitchFamily="2" charset="2"/>
              <a:buNone/>
            </a:pPr>
            <a:r>
              <a:rPr lang="en-US" altLang="en-US" sz="2800" b="1" dirty="0">
                <a:solidFill>
                  <a:srgbClr val="FF0000"/>
                </a:solidFill>
                <a:latin typeface="+mj-lt"/>
              </a:rPr>
              <a:t>B = (1+d)</a:t>
            </a:r>
            <a:r>
              <a:rPr lang="en-US" altLang="en-US" sz="2800" b="1" dirty="0" err="1">
                <a:solidFill>
                  <a:srgbClr val="FF0000"/>
                </a:solidFill>
                <a:latin typeface="+mj-lt"/>
              </a:rPr>
              <a:t>xS</a:t>
            </a:r>
            <a:r>
              <a:rPr lang="en-US" altLang="en-US" sz="2800" b="1" dirty="0">
                <a:solidFill>
                  <a:srgbClr val="FF0000"/>
                </a:solidFill>
                <a:latin typeface="+mj-lt"/>
              </a:rPr>
              <a:t> +2</a:t>
            </a:r>
            <a:r>
              <a:rPr lang="en-US" altLang="en-US" sz="2800" b="1" dirty="0">
                <a:solidFill>
                  <a:srgbClr val="FF0000"/>
                </a:solidFill>
                <a:latin typeface="+mj-lt"/>
                <a:sym typeface="Symbol" pitchFamily="18" charset="2"/>
              </a:rPr>
              <a:t></a:t>
            </a:r>
            <a:r>
              <a:rPr lang="en-US" altLang="en-US" sz="2800" b="1" dirty="0">
                <a:solidFill>
                  <a:srgbClr val="FF0000"/>
                </a:solidFill>
                <a:latin typeface="+mj-lt"/>
              </a:rPr>
              <a:t>f</a:t>
            </a:r>
          </a:p>
          <a:p>
            <a:pPr algn="ctr" eaLnBrk="1" hangingPunct="1">
              <a:buFont typeface="Wingdings" pitchFamily="2" charset="2"/>
              <a:buNone/>
            </a:pPr>
            <a:endParaRPr lang="en-US" altLang="en-US" sz="2800" b="1" dirty="0">
              <a:solidFill>
                <a:srgbClr val="FF0000"/>
              </a:solidFill>
              <a:latin typeface="+mj-lt"/>
            </a:endParaRPr>
          </a:p>
          <a:p>
            <a:endParaRPr lang="en-US" altLang="en-US" sz="2800" b="1" dirty="0">
              <a:solidFill>
                <a:srgbClr val="FF0000"/>
              </a:solidFill>
              <a:latin typeface="+mj-lt"/>
            </a:endParaRPr>
          </a:p>
        </p:txBody>
      </p:sp>
    </p:spTree>
    <p:extLst>
      <p:ext uri="{BB962C8B-B14F-4D97-AF65-F5344CB8AC3E}">
        <p14:creationId xmlns:p14="http://schemas.microsoft.com/office/powerpoint/2010/main" val="3224312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idx="1"/>
          </p:nvPr>
        </p:nvSpPr>
        <p:spPr>
          <a:xfrm>
            <a:off x="457200" y="-152400"/>
            <a:ext cx="8229600" cy="6278563"/>
          </a:xfrm>
        </p:spPr>
        <p:txBody>
          <a:bodyPr/>
          <a:lstStyle/>
          <a:p>
            <a:pPr algn="just">
              <a:buFont typeface="Arial" charset="0"/>
              <a:buNone/>
            </a:pPr>
            <a:endParaRPr lang="en-US" altLang="en-US" sz="2800" i="1" dirty="0">
              <a:latin typeface="+mj-lt"/>
            </a:endParaRPr>
          </a:p>
          <a:p>
            <a:pPr algn="just">
              <a:buFont typeface="Arial" charset="0"/>
              <a:buNone/>
            </a:pPr>
            <a:endParaRPr lang="en-US" altLang="en-US" sz="2800" i="1" dirty="0">
              <a:latin typeface="+mj-lt"/>
            </a:endParaRPr>
          </a:p>
          <a:p>
            <a:pPr algn="just">
              <a:buFont typeface="Arial" charset="0"/>
              <a:buNone/>
            </a:pPr>
            <a:r>
              <a:rPr lang="en-US" altLang="en-US" sz="2800" b="1" i="1" dirty="0">
                <a:latin typeface="+mj-lt"/>
              </a:rPr>
              <a:t>Example 5</a:t>
            </a:r>
          </a:p>
          <a:p>
            <a:pPr algn="just"/>
            <a:r>
              <a:rPr lang="en-US" altLang="en-US" sz="2800" i="1" dirty="0">
                <a:latin typeface="+mj-lt"/>
              </a:rPr>
              <a:t>We have an available bandwidth of 100 kHz which spans from 200 to 300 kHz. What should be the carrier frequency and the bit rate if we modulated our data by using FSK with d = 1?</a:t>
            </a:r>
          </a:p>
          <a:p>
            <a:pPr algn="just">
              <a:buFont typeface="Arial" charset="0"/>
              <a:buNone/>
            </a:pPr>
            <a:r>
              <a:rPr lang="en-US" altLang="en-US" sz="2800" i="1" dirty="0">
                <a:solidFill>
                  <a:schemeClr val="hlink"/>
                </a:solidFill>
                <a:latin typeface="+mj-lt"/>
              </a:rPr>
              <a:t>  Solution</a:t>
            </a:r>
          </a:p>
          <a:p>
            <a:pPr algn="just"/>
            <a:r>
              <a:rPr lang="en-US" altLang="en-US" sz="2800" i="1" dirty="0">
                <a:latin typeface="+mj-lt"/>
              </a:rPr>
              <a:t>This problem is similar to Example 5.3, but we are modulating by using FSK. The midpoint of the band is at 250 kHz. We choose 2Δf to be 50 kHz; this means</a:t>
            </a:r>
          </a:p>
          <a:p>
            <a:pPr algn="just">
              <a:buFont typeface="Arial" charset="0"/>
              <a:buNone/>
            </a:pPr>
            <a:endParaRPr lang="en-US" altLang="en-US" sz="2800" i="1" dirty="0">
              <a:latin typeface="+mj-lt"/>
            </a:endParaRPr>
          </a:p>
          <a:p>
            <a:pPr algn="just"/>
            <a:endParaRPr lang="en-US" altLang="en-US" sz="2800" dirty="0">
              <a:latin typeface="+mj-lt"/>
            </a:endParaRPr>
          </a:p>
        </p:txBody>
      </p:sp>
      <p:pic>
        <p:nvPicPr>
          <p:cNvPr id="101380" name="Picture 15"/>
          <p:cNvPicPr>
            <a:picLocks noChangeAspect="1" noChangeArrowheads="1"/>
          </p:cNvPicPr>
          <p:nvPr/>
        </p:nvPicPr>
        <p:blipFill>
          <a:blip r:embed="rId2"/>
          <a:srcRect/>
          <a:stretch>
            <a:fillRect/>
          </a:stretch>
        </p:blipFill>
        <p:spPr bwMode="auto">
          <a:xfrm>
            <a:off x="609600" y="5562600"/>
            <a:ext cx="8193088" cy="350838"/>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1748055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en-US" sz="3200" b="1" dirty="0"/>
              <a:t>Coherent and Non Coherent</a:t>
            </a:r>
          </a:p>
        </p:txBody>
      </p:sp>
      <p:sp>
        <p:nvSpPr>
          <p:cNvPr id="102403" name="Content Placeholder 2"/>
          <p:cNvSpPr>
            <a:spLocks noGrp="1"/>
          </p:cNvSpPr>
          <p:nvPr>
            <p:ph idx="1"/>
          </p:nvPr>
        </p:nvSpPr>
        <p:spPr>
          <a:xfrm>
            <a:off x="457200" y="1371600"/>
            <a:ext cx="8229600" cy="4525963"/>
          </a:xfrm>
        </p:spPr>
        <p:txBody>
          <a:bodyPr/>
          <a:lstStyle/>
          <a:p>
            <a:pPr algn="just" eaLnBrk="1" hangingPunct="1">
              <a:lnSpc>
                <a:spcPct val="150000"/>
              </a:lnSpc>
            </a:pPr>
            <a:r>
              <a:rPr lang="en-US" altLang="en-US" sz="2400" dirty="0">
                <a:latin typeface="+mj-lt"/>
              </a:rPr>
              <a:t> Two implementations of BFSK: </a:t>
            </a:r>
          </a:p>
          <a:p>
            <a:pPr algn="just" eaLnBrk="1" hangingPunct="1">
              <a:lnSpc>
                <a:spcPct val="150000"/>
              </a:lnSpc>
              <a:buFont typeface="Wingdings" panose="05000000000000000000" pitchFamily="2" charset="2"/>
              <a:buChar char="q"/>
            </a:pPr>
            <a:r>
              <a:rPr lang="en-US" altLang="en-US" sz="2400" b="1" i="1" dirty="0">
                <a:solidFill>
                  <a:srgbClr val="6666FF"/>
                </a:solidFill>
                <a:latin typeface="+mj-lt"/>
              </a:rPr>
              <a:t> Non-coherent </a:t>
            </a:r>
          </a:p>
          <a:p>
            <a:pPr algn="just" eaLnBrk="1" hangingPunct="1">
              <a:lnSpc>
                <a:spcPct val="150000"/>
              </a:lnSpc>
              <a:buFont typeface="Wingdings" panose="05000000000000000000" pitchFamily="2" charset="2"/>
              <a:buChar char="q"/>
            </a:pPr>
            <a:r>
              <a:rPr lang="en-US" altLang="en-US" sz="2400" b="1" i="1" dirty="0">
                <a:solidFill>
                  <a:srgbClr val="6666FF"/>
                </a:solidFill>
                <a:latin typeface="+mj-lt"/>
              </a:rPr>
              <a:t> Coherent.</a:t>
            </a:r>
          </a:p>
          <a:p>
            <a:pPr algn="just" eaLnBrk="1" hangingPunct="1">
              <a:lnSpc>
                <a:spcPct val="150000"/>
              </a:lnSpc>
            </a:pPr>
            <a:r>
              <a:rPr lang="en-US" altLang="en-US" sz="2400" dirty="0">
                <a:latin typeface="+mj-lt"/>
              </a:rPr>
              <a:t>In a non-coherent FSK scheme, when we change from one frequency to the other, we do not adhere to the current phase of the signal. </a:t>
            </a:r>
          </a:p>
          <a:p>
            <a:pPr algn="just" eaLnBrk="1" hangingPunct="1">
              <a:lnSpc>
                <a:spcPct val="150000"/>
              </a:lnSpc>
            </a:pPr>
            <a:r>
              <a:rPr lang="en-US" altLang="en-US" sz="2400" dirty="0">
                <a:latin typeface="+mj-lt"/>
              </a:rPr>
              <a:t>In coherent FSK, the switch from one frequency signal to the other only occurs at the same phase in the signal.</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13229849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Content Placeholder 2"/>
          <p:cNvSpPr>
            <a:spLocks noGrp="1"/>
          </p:cNvSpPr>
          <p:nvPr>
            <p:ph idx="1"/>
          </p:nvPr>
        </p:nvSpPr>
        <p:spPr>
          <a:xfrm>
            <a:off x="304800" y="1143000"/>
            <a:ext cx="8229600" cy="6172200"/>
          </a:xfrm>
        </p:spPr>
        <p:txBody>
          <a:bodyPr/>
          <a:lstStyle/>
          <a:p>
            <a:pPr algn="just">
              <a:lnSpc>
                <a:spcPct val="150000"/>
              </a:lnSpc>
            </a:pPr>
            <a:r>
              <a:rPr lang="en-US" altLang="en-US" sz="2000" dirty="0">
                <a:latin typeface="+mj-lt"/>
              </a:rPr>
              <a:t>Non-coherent BFSK can be implemented by treating BFSK as two ASK modulations and using two carrier frequencies. </a:t>
            </a:r>
          </a:p>
          <a:p>
            <a:pPr algn="just">
              <a:lnSpc>
                <a:spcPct val="150000"/>
              </a:lnSpc>
            </a:pPr>
            <a:r>
              <a:rPr lang="en-US" altLang="en-US" sz="2000" dirty="0">
                <a:latin typeface="+mj-lt"/>
              </a:rPr>
              <a:t>Coherent BFSK can be implemented by using one </a:t>
            </a:r>
            <a:r>
              <a:rPr lang="en-US" altLang="en-US" sz="2000" i="1" dirty="0">
                <a:latin typeface="+mj-lt"/>
              </a:rPr>
              <a:t>voltage-controlled oscillator (</a:t>
            </a:r>
            <a:r>
              <a:rPr lang="en-US" altLang="en-US" sz="2000" i="1" dirty="0" err="1">
                <a:latin typeface="+mj-lt"/>
              </a:rPr>
              <a:t>VeO</a:t>
            </a:r>
            <a:r>
              <a:rPr lang="en-US" altLang="en-US" sz="2000" i="1" dirty="0">
                <a:latin typeface="+mj-lt"/>
              </a:rPr>
              <a:t>) that changes its frequency </a:t>
            </a:r>
            <a:r>
              <a:rPr lang="en-US" altLang="en-US" sz="2000" dirty="0">
                <a:latin typeface="+mj-lt"/>
              </a:rPr>
              <a:t>according to the input voltage.</a:t>
            </a:r>
          </a:p>
          <a:p>
            <a:pPr algn="just">
              <a:lnSpc>
                <a:spcPct val="150000"/>
              </a:lnSpc>
            </a:pPr>
            <a:r>
              <a:rPr lang="en-US" altLang="en-US" sz="2000" dirty="0">
                <a:latin typeface="+mj-lt"/>
              </a:rPr>
              <a:t>Figure 7 shows the implementation.</a:t>
            </a:r>
          </a:p>
          <a:p>
            <a:pPr algn="just">
              <a:lnSpc>
                <a:spcPct val="150000"/>
              </a:lnSpc>
            </a:pPr>
            <a:r>
              <a:rPr lang="en-US" altLang="en-US" sz="2000" dirty="0">
                <a:latin typeface="+mj-lt"/>
              </a:rPr>
              <a:t> The input to the oscillator is the unipolar NRZ signal. When the amplitude of NRZ is zero, the oscillator keeps its regular frequency;  when the amplitude is positive, the frequency is increased.</a:t>
            </a:r>
          </a:p>
        </p:txBody>
      </p:sp>
    </p:spTree>
    <p:extLst>
      <p:ext uri="{BB962C8B-B14F-4D97-AF65-F5344CB8AC3E}">
        <p14:creationId xmlns:p14="http://schemas.microsoft.com/office/powerpoint/2010/main" val="7076689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457200" y="838200"/>
            <a:ext cx="8229600" cy="1143000"/>
          </a:xfrm>
        </p:spPr>
        <p:txBody>
          <a:bodyPr/>
          <a:lstStyle/>
          <a:p>
            <a:r>
              <a:rPr lang="en-US" altLang="en-US" sz="3400" dirty="0">
                <a:solidFill>
                  <a:schemeClr val="folHlink"/>
                </a:solidFill>
                <a:latin typeface="Times New Roman" pitchFamily="18" charset="0"/>
              </a:rPr>
              <a:t>Figure 7 </a:t>
            </a:r>
            <a:r>
              <a:rPr lang="en-US" altLang="en-US" sz="3600" i="1" dirty="0"/>
              <a:t>Implementation of BFSK</a:t>
            </a:r>
            <a:br>
              <a:rPr lang="en-US" altLang="en-US" sz="3400" i="1" dirty="0">
                <a:latin typeface="Times New Roman" pitchFamily="18" charset="0"/>
              </a:rPr>
            </a:br>
            <a:endParaRPr lang="en-US" altLang="en-US" sz="3400" dirty="0"/>
          </a:p>
        </p:txBody>
      </p:sp>
      <p:pic>
        <p:nvPicPr>
          <p:cNvPr id="105475" name="Picture 6"/>
          <p:cNvPicPr>
            <a:picLocks noGrp="1" noChangeAspect="1" noChangeArrowheads="1"/>
          </p:cNvPicPr>
          <p:nvPr>
            <p:ph idx="1"/>
          </p:nvPr>
        </p:nvPicPr>
        <p:blipFill>
          <a:blip r:embed="rId3"/>
          <a:srcRect/>
          <a:stretch>
            <a:fillRect/>
          </a:stretch>
        </p:blipFill>
        <p:spPr>
          <a:xfrm>
            <a:off x="457200" y="1752600"/>
            <a:ext cx="8229600" cy="3333750"/>
          </a:xfrm>
          <a:noFill/>
        </p:spPr>
      </p:pic>
    </p:spTree>
    <p:extLst>
      <p:ext uri="{BB962C8B-B14F-4D97-AF65-F5344CB8AC3E}">
        <p14:creationId xmlns:p14="http://schemas.microsoft.com/office/powerpoint/2010/main" val="30842985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z="3600" b="1" dirty="0"/>
              <a:t>Multi level FSK</a:t>
            </a:r>
          </a:p>
        </p:txBody>
      </p:sp>
      <p:sp>
        <p:nvSpPr>
          <p:cNvPr id="107523" name="Content Placeholder 2"/>
          <p:cNvSpPr>
            <a:spLocks noGrp="1"/>
          </p:cNvSpPr>
          <p:nvPr>
            <p:ph idx="1"/>
          </p:nvPr>
        </p:nvSpPr>
        <p:spPr/>
        <p:txBody>
          <a:bodyPr/>
          <a:lstStyle/>
          <a:p>
            <a:pPr algn="just" eaLnBrk="1" hangingPunct="1">
              <a:lnSpc>
                <a:spcPct val="150000"/>
              </a:lnSpc>
            </a:pPr>
            <a:r>
              <a:rPr lang="en-US" altLang="en-US" sz="2400" dirty="0">
                <a:latin typeface="+mj-lt"/>
              </a:rPr>
              <a:t>Similarly to ASK, FSK can use multiple bits per signal element.</a:t>
            </a:r>
          </a:p>
          <a:p>
            <a:pPr algn="just" eaLnBrk="1" hangingPunct="1">
              <a:lnSpc>
                <a:spcPct val="150000"/>
              </a:lnSpc>
            </a:pPr>
            <a:r>
              <a:rPr lang="en-US" altLang="en-US" sz="2400" dirty="0">
                <a:latin typeface="+mj-lt"/>
              </a:rPr>
              <a:t>That means we need to provision for multiple frequencies, each one to represent a group of data bits.</a:t>
            </a:r>
          </a:p>
          <a:p>
            <a:pPr algn="just" eaLnBrk="1" hangingPunct="1">
              <a:lnSpc>
                <a:spcPct val="150000"/>
              </a:lnSpc>
            </a:pPr>
            <a:r>
              <a:rPr lang="en-US" altLang="en-US" sz="2400" dirty="0">
                <a:latin typeface="+mj-lt"/>
              </a:rPr>
              <a:t>The bandwidth for FSK can be higher</a:t>
            </a:r>
          </a:p>
          <a:p>
            <a:pPr algn="ctr" eaLnBrk="1" hangingPunct="1">
              <a:lnSpc>
                <a:spcPct val="150000"/>
              </a:lnSpc>
              <a:buFont typeface="Wingdings" pitchFamily="2" charset="2"/>
              <a:buNone/>
            </a:pPr>
            <a:r>
              <a:rPr lang="en-US" altLang="en-US" sz="2400" b="1" i="1" dirty="0">
                <a:solidFill>
                  <a:srgbClr val="FF0000"/>
                </a:solidFill>
                <a:latin typeface="+mj-lt"/>
              </a:rPr>
              <a:t>B = (1+d)</a:t>
            </a:r>
            <a:r>
              <a:rPr lang="en-US" altLang="en-US" sz="2400" b="1" i="1" dirty="0" err="1">
                <a:solidFill>
                  <a:srgbClr val="FF0000"/>
                </a:solidFill>
                <a:latin typeface="+mj-lt"/>
              </a:rPr>
              <a:t>xS</a:t>
            </a:r>
            <a:r>
              <a:rPr lang="en-US" altLang="en-US" sz="2400" b="1" i="1" dirty="0">
                <a:solidFill>
                  <a:srgbClr val="FF0000"/>
                </a:solidFill>
                <a:latin typeface="+mj-lt"/>
              </a:rPr>
              <a:t> + (L-1)/2</a:t>
            </a:r>
            <a:r>
              <a:rPr lang="en-US" altLang="en-US" sz="2400" b="1" i="1" dirty="0">
                <a:solidFill>
                  <a:srgbClr val="FF0000"/>
                </a:solidFill>
                <a:latin typeface="+mj-lt"/>
                <a:sym typeface="Symbol" pitchFamily="18" charset="2"/>
              </a:rPr>
              <a:t></a:t>
            </a:r>
            <a:r>
              <a:rPr lang="en-US" altLang="en-US" sz="2400" b="1" i="1" dirty="0">
                <a:solidFill>
                  <a:srgbClr val="FF0000"/>
                </a:solidFill>
                <a:latin typeface="+mj-lt"/>
              </a:rPr>
              <a:t>f = </a:t>
            </a:r>
            <a:r>
              <a:rPr lang="en-US" altLang="en-US" sz="2400" b="1" i="1" dirty="0" err="1">
                <a:solidFill>
                  <a:srgbClr val="FF0000"/>
                </a:solidFill>
                <a:latin typeface="+mj-lt"/>
              </a:rPr>
              <a:t>LxS</a:t>
            </a:r>
            <a:endParaRPr lang="en-US" altLang="en-US" sz="2400" b="1" i="1" dirty="0">
              <a:solidFill>
                <a:srgbClr val="FF0000"/>
              </a:solidFill>
              <a:latin typeface="+mj-lt"/>
            </a:endParaRP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3117610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Content Placeholder 2"/>
          <p:cNvSpPr>
            <a:spLocks noGrp="1"/>
          </p:cNvSpPr>
          <p:nvPr>
            <p:ph idx="1"/>
          </p:nvPr>
        </p:nvSpPr>
        <p:spPr>
          <a:xfrm>
            <a:off x="457200" y="228600"/>
            <a:ext cx="8458200" cy="6934200"/>
          </a:xfrm>
        </p:spPr>
        <p:txBody>
          <a:bodyPr/>
          <a:lstStyle/>
          <a:p>
            <a:pPr algn="just">
              <a:buFont typeface="Arial" charset="0"/>
              <a:buNone/>
            </a:pPr>
            <a:r>
              <a:rPr lang="en-US" altLang="en-US" sz="2800" b="1" i="1" dirty="0">
                <a:latin typeface="Times New Roman" pitchFamily="18" charset="0"/>
              </a:rPr>
              <a:t>Example 6</a:t>
            </a:r>
          </a:p>
          <a:p>
            <a:pPr algn="just"/>
            <a:r>
              <a:rPr lang="en-US" altLang="en-US" sz="2800" b="1" i="1" dirty="0">
                <a:latin typeface="Times New Roman" pitchFamily="18" charset="0"/>
              </a:rPr>
              <a:t>We need to send data 3 bits at a time at a bit rate of 3 Mbps. The carrier frequency is 10 </a:t>
            </a:r>
            <a:r>
              <a:rPr lang="en-US" altLang="en-US" sz="2800" b="1" i="1" dirty="0" err="1">
                <a:latin typeface="Times New Roman" pitchFamily="18" charset="0"/>
              </a:rPr>
              <a:t>MHz.</a:t>
            </a:r>
            <a:r>
              <a:rPr lang="en-US" altLang="en-US" sz="2800" b="1" i="1" dirty="0">
                <a:latin typeface="Times New Roman" pitchFamily="18" charset="0"/>
              </a:rPr>
              <a:t> Calculate the number of levels (different frequencies), the baud rate, and the bandwidth.</a:t>
            </a:r>
          </a:p>
          <a:p>
            <a:pPr algn="just">
              <a:buFont typeface="Arial" charset="0"/>
              <a:buNone/>
            </a:pPr>
            <a:r>
              <a:rPr lang="en-US" altLang="en-US" sz="2800" b="1" i="1" dirty="0">
                <a:solidFill>
                  <a:schemeClr val="hlink"/>
                </a:solidFill>
                <a:latin typeface="Times New Roman" pitchFamily="18" charset="0"/>
              </a:rPr>
              <a:t>Solution</a:t>
            </a:r>
          </a:p>
          <a:p>
            <a:pPr algn="just"/>
            <a:r>
              <a:rPr lang="en-US" altLang="en-US" sz="2800" i="1" dirty="0">
                <a:latin typeface="Times" pitchFamily="1" charset="0"/>
              </a:rPr>
              <a:t>We can have L = 2</a:t>
            </a:r>
            <a:r>
              <a:rPr lang="en-US" altLang="en-US" sz="2800" i="1" baseline="30000" dirty="0">
                <a:latin typeface="Times" pitchFamily="1" charset="0"/>
              </a:rPr>
              <a:t>3</a:t>
            </a:r>
            <a:r>
              <a:rPr lang="en-US" altLang="en-US" sz="2800" i="1" dirty="0">
                <a:latin typeface="Times" pitchFamily="1" charset="0"/>
              </a:rPr>
              <a:t> = 8. The baud rate is S = 3 Mbps/3 = 1 </a:t>
            </a:r>
            <a:r>
              <a:rPr lang="en-US" altLang="en-US" sz="2800" i="1" dirty="0" err="1">
                <a:latin typeface="Times" pitchFamily="1" charset="0"/>
              </a:rPr>
              <a:t>Mbaud</a:t>
            </a:r>
            <a:r>
              <a:rPr lang="en-US" altLang="en-US" sz="2800" i="1" dirty="0">
                <a:latin typeface="Times" pitchFamily="1" charset="0"/>
              </a:rPr>
              <a:t>. This means that the carrier frequencies must be 1 MHz apart (2Δf = 1 MHz). The bandwidth is B = 8 × 1M = 8M. Figure 8 shows the allocation of frequencies and bandwidth.</a:t>
            </a:r>
          </a:p>
          <a:p>
            <a:pPr algn="just"/>
            <a:endParaRPr lang="en-US" altLang="en-US" sz="2800" dirty="0"/>
          </a:p>
        </p:txBody>
      </p:sp>
    </p:spTree>
    <p:extLst>
      <p:ext uri="{BB962C8B-B14F-4D97-AF65-F5344CB8AC3E}">
        <p14:creationId xmlns:p14="http://schemas.microsoft.com/office/powerpoint/2010/main" val="4200073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TotalTime>
  <Words>10350</Words>
  <Application>Microsoft Office PowerPoint</Application>
  <PresentationFormat>On-screen Show (4:3)</PresentationFormat>
  <Paragraphs>1042</Paragraphs>
  <Slides>220</Slides>
  <Notes>59</Notes>
  <HiddenSlides>0</HiddenSlides>
  <MMClips>0</MMClip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Office Theme</vt:lpstr>
      <vt:lpstr> 18CSS202J- COMPUTER COMMUNICATION   UNIT  3 </vt:lpstr>
      <vt:lpstr>PowerPoint Presentation</vt:lpstr>
      <vt:lpstr>PowerPoint Presentation</vt:lpstr>
      <vt:lpstr>PowerPoint Presentation</vt:lpstr>
      <vt:lpstr>PowerPoint Presentation</vt:lpstr>
      <vt:lpstr>PowerPoint Presentation</vt:lpstr>
      <vt:lpstr>PowerPoint Presentation</vt:lpstr>
      <vt:lpstr>        Line Coding</vt:lpstr>
      <vt:lpstr>PowerPoint Presentation</vt:lpstr>
      <vt:lpstr>PowerPoint Presentation</vt:lpstr>
      <vt:lpstr>Data   Rate Versus Signal Rate</vt:lpstr>
      <vt:lpstr>Data   Rate Versus Signal Rate (Contd….)</vt:lpstr>
      <vt:lpstr>Mapping Data symbols onto Signal levels</vt:lpstr>
      <vt:lpstr>PowerPoint Presentation</vt:lpstr>
      <vt:lpstr>PowerPoint Presentation</vt:lpstr>
      <vt:lpstr>Considerations for choosing a good signal element referred to as line encoding</vt:lpstr>
      <vt:lpstr>Line encoding characteristics</vt:lpstr>
      <vt:lpstr>PowerPoint Presentation</vt:lpstr>
      <vt:lpstr>PowerPoint Presentation</vt:lpstr>
      <vt:lpstr>Line encoding characteristics</vt:lpstr>
      <vt:lpstr>PowerPoint Presentation</vt:lpstr>
      <vt:lpstr>Unipolar</vt:lpstr>
      <vt:lpstr>PowerPoint Presentation</vt:lpstr>
      <vt:lpstr>PowerPoint Presentation</vt:lpstr>
      <vt:lpstr>Polar - NRZ</vt:lpstr>
      <vt:lpstr>PowerPoint Presentation</vt:lpstr>
      <vt:lpstr>PowerPoint Presentation</vt:lpstr>
      <vt:lpstr>PowerPoint Presentation</vt:lpstr>
      <vt:lpstr>PowerPoint Presentation</vt:lpstr>
      <vt:lpstr>PowerPoint Presentation</vt:lpstr>
      <vt:lpstr>Polar - RZ</vt:lpstr>
      <vt:lpstr>PowerPoint Presentation</vt:lpstr>
      <vt:lpstr>Polar - Biphase: Manchester and Differential Manchester</vt:lpstr>
      <vt:lpstr>PowerPoint Presentation</vt:lpstr>
      <vt:lpstr>PowerPoint Presentation</vt:lpstr>
      <vt:lpstr>PowerPoint Presentation</vt:lpstr>
      <vt:lpstr>Bipolar schemes</vt:lpstr>
      <vt:lpstr>PowerPoint Presentation</vt:lpstr>
      <vt:lpstr>PowerPoint Presentation</vt:lpstr>
      <vt:lpstr>PowerPoint Presentation</vt:lpstr>
      <vt:lpstr>PowerPoint Presentation</vt:lpstr>
      <vt:lpstr>PowerPoint Presentation</vt:lpstr>
      <vt:lpstr>PowerPoint Presentation</vt:lpstr>
      <vt:lpstr>  ANALOG TO DIGITAL CONVERSION      </vt:lpstr>
      <vt:lpstr>   ANALOG-TO-DIGITAL CONVERSION </vt:lpstr>
      <vt:lpstr>PCM- Pulse Code Modulation </vt:lpstr>
      <vt:lpstr>Components of PCM encoder</vt:lpstr>
      <vt:lpstr>Sampling</vt:lpstr>
      <vt:lpstr> Three different sampling methods for PCM </vt:lpstr>
      <vt:lpstr>Note</vt:lpstr>
      <vt:lpstr>  Nyquist sampling rate for low-pass and bandpass signals </vt:lpstr>
      <vt:lpstr>Example 1 </vt:lpstr>
      <vt:lpstr>  Recovery of a sampled sine wave for different sampling rates </vt:lpstr>
      <vt:lpstr>Quantization</vt:lpstr>
      <vt:lpstr>Quantization Levels</vt:lpstr>
      <vt:lpstr>Quantization Zones</vt:lpstr>
      <vt:lpstr>Assigning Codes to Zones</vt:lpstr>
      <vt:lpstr>Quantization and encoding of a sampled signal</vt:lpstr>
      <vt:lpstr>Quantization Error</vt:lpstr>
      <vt:lpstr>Quantization Error and SNQR</vt:lpstr>
      <vt:lpstr>Bit rate and bandwidth requirements of PCM</vt:lpstr>
      <vt:lpstr>Example</vt:lpstr>
      <vt:lpstr>PCM Decoder</vt:lpstr>
      <vt:lpstr>Components of a PCM decoder</vt:lpstr>
      <vt:lpstr>Delta Modulation</vt:lpstr>
      <vt:lpstr>The process of delta modulation </vt:lpstr>
      <vt:lpstr>Delta modulation components </vt:lpstr>
      <vt:lpstr>Delta PCM (DPCM)</vt:lpstr>
      <vt:lpstr>PowerPoint Presentation</vt:lpstr>
      <vt:lpstr>       Digital to Analog Conversion</vt:lpstr>
      <vt:lpstr>      Digital-to-analog conversion</vt:lpstr>
      <vt:lpstr>PowerPoint Presentation</vt:lpstr>
      <vt:lpstr>Types of digital-to-analog conversion </vt:lpstr>
      <vt:lpstr>   Bit and Baud rates and the carrier signal</vt:lpstr>
      <vt:lpstr>                                Cond..</vt:lpstr>
      <vt:lpstr>PowerPoint Presentation</vt:lpstr>
      <vt:lpstr>PowerPoint Presentation</vt:lpstr>
      <vt:lpstr> Example 1 </vt:lpstr>
      <vt:lpstr>PowerPoint Presentation</vt:lpstr>
      <vt:lpstr>Amplitude Shift Keying (ASK)</vt:lpstr>
      <vt:lpstr>PowerPoint Presentation</vt:lpstr>
      <vt:lpstr>Bandwidth of ASK</vt:lpstr>
      <vt:lpstr>Binary ASK (BASK)</vt:lpstr>
      <vt:lpstr>   Binary amplitude shift keying </vt:lpstr>
      <vt:lpstr>      Implementation of binary ASK </vt:lpstr>
      <vt:lpstr>PowerPoint Presentation</vt:lpstr>
      <vt:lpstr>PowerPoint Presentation</vt:lpstr>
      <vt:lpstr>PowerPoint Presentation</vt:lpstr>
      <vt:lpstr>   Figure 5  Bandwidth of full-duplex ASK used in Example 4 </vt:lpstr>
      <vt:lpstr>Frequency Shift Keying</vt:lpstr>
      <vt:lpstr>PowerPoint Presentation</vt:lpstr>
      <vt:lpstr> Figure 6  Binary frequency shift keying (BFSK) </vt:lpstr>
      <vt:lpstr>Bandwidth of FSK</vt:lpstr>
      <vt:lpstr>PowerPoint Presentation</vt:lpstr>
      <vt:lpstr>Coherent and Non Coherent</vt:lpstr>
      <vt:lpstr>PowerPoint Presentation</vt:lpstr>
      <vt:lpstr>Figure 7 Implementation of BFSK </vt:lpstr>
      <vt:lpstr>Multi level FSK</vt:lpstr>
      <vt:lpstr>PowerPoint Presentation</vt:lpstr>
      <vt:lpstr> Figure 8  Bandwidth of MFSK used in Example 6</vt:lpstr>
      <vt:lpstr>Phase Shift Keying</vt:lpstr>
      <vt:lpstr>PowerPoint Presentation</vt:lpstr>
      <vt:lpstr>   Binary phase shift keying (BPSK) </vt:lpstr>
      <vt:lpstr>Figure 9  Binary phase shift keying </vt:lpstr>
      <vt:lpstr>Figure 10  Implementation of BASK </vt:lpstr>
      <vt:lpstr>PowerPoint Presentation</vt:lpstr>
      <vt:lpstr>Quadrature PSK</vt:lpstr>
      <vt:lpstr> Figure 11  QPSK and its implementation </vt:lpstr>
      <vt:lpstr>PowerPoint Presentation</vt:lpstr>
      <vt:lpstr>Constellation Diagrams</vt:lpstr>
      <vt:lpstr> Figure 12  Concept of a constellation diagram </vt:lpstr>
      <vt:lpstr>PowerPoint Presentation</vt:lpstr>
      <vt:lpstr> Figure 13  Three constellation diagrams </vt:lpstr>
      <vt:lpstr>          Quadrature amplitude modulation (QAM) QAM is a combination of ASK and PSK. Bandwidth for QAM The minimum bandwidth required for QAM transmission is the same as that required for ASK and PSK transmission.  QAM has the same advantages as PSK over ASK.     </vt:lpstr>
      <vt:lpstr>PowerPoint Presentation</vt:lpstr>
      <vt:lpstr>PowerPoint Presentation</vt:lpstr>
      <vt:lpstr>PowerPoint Presentation</vt:lpstr>
      <vt:lpstr>PowerPoint Presentation</vt:lpstr>
      <vt:lpstr>Demultiplexing</vt:lpstr>
      <vt:lpstr>Why Multiplexing? </vt:lpstr>
      <vt:lpstr> Multiplexing Techniques </vt:lpstr>
      <vt:lpstr>PowerPoint Presentation</vt:lpstr>
      <vt:lpstr>PowerPoint Presentation</vt:lpstr>
      <vt:lpstr>PowerPoint Presentation</vt:lpstr>
      <vt:lpstr>PowerPoint Presentation</vt:lpstr>
      <vt:lpstr>PowerPoint Presentation</vt:lpstr>
      <vt:lpstr>Time Division Multiplexing</vt:lpstr>
      <vt:lpstr>Time Division Multiplexing</vt:lpstr>
      <vt:lpstr>PowerPoint Presentation</vt:lpstr>
      <vt:lpstr>PowerPoint Presentation</vt:lpstr>
      <vt:lpstr>Synchronous TDM</vt:lpstr>
      <vt:lpstr>Synchronous TDM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Solution</vt:lpstr>
      <vt:lpstr>PowerPoint Presentation</vt:lpstr>
      <vt:lpstr>Categories of WDM </vt:lpstr>
      <vt:lpstr>PowerPoint Presentation</vt:lpstr>
      <vt:lpstr>PowerPoint Presentation</vt:lpstr>
      <vt:lpstr>PowerPoint Presentation</vt:lpstr>
      <vt:lpstr>PowerPoint Presentation</vt:lpstr>
      <vt:lpstr>PowerPoint Presentation</vt:lpstr>
      <vt:lpstr>PowerPoint Presentation</vt:lpstr>
      <vt:lpstr>Transmission Media </vt:lpstr>
      <vt:lpstr>PowerPoint Presentation</vt:lpstr>
      <vt:lpstr>PowerPoint Presentation</vt:lpstr>
      <vt:lpstr>PowerPoint Presentation</vt:lpstr>
      <vt:lpstr>PowerPoint Presentation</vt:lpstr>
      <vt:lpstr>Twisted-pair cable </vt:lpstr>
      <vt:lpstr>Twisted-pair cable </vt:lpstr>
      <vt:lpstr>Twisted-pair cable </vt:lpstr>
      <vt:lpstr>PowerPoint Presentation</vt:lpstr>
      <vt:lpstr>PowerPoint Presentation</vt:lpstr>
      <vt:lpstr>Unshielded Twisted Pair (UTP)</vt:lpstr>
      <vt:lpstr>PowerPoint Presentation</vt:lpstr>
      <vt:lpstr>Unshielded Versus Shielded Twisted-Pair Cable</vt:lpstr>
      <vt:lpstr>PowerPoint Presentation</vt:lpstr>
      <vt:lpstr>Performance </vt:lpstr>
      <vt:lpstr>PowerPoint Presentation</vt:lpstr>
      <vt:lpstr>PowerPoint Presentation</vt:lpstr>
      <vt:lpstr>Applications </vt:lpstr>
      <vt:lpstr>Coaxial Cable </vt:lpstr>
      <vt:lpstr>PowerPoint Presentation</vt:lpstr>
      <vt:lpstr>Coaxial Cable Standards </vt:lpstr>
      <vt:lpstr>Coaxial Cable Connectors </vt:lpstr>
      <vt:lpstr>PowerPoint Presentation</vt:lpstr>
      <vt:lpstr>PowerPoint Presentation</vt:lpstr>
      <vt:lpstr>Applications </vt:lpstr>
      <vt:lpstr>Applications </vt:lpstr>
      <vt:lpstr>Fiber-Optic Cable</vt:lpstr>
      <vt:lpstr>PowerPoint Presentation</vt:lpstr>
      <vt:lpstr>PowerPoint Presentation</vt:lpstr>
      <vt:lpstr>Fiber-Optic Cable</vt:lpstr>
      <vt:lpstr>PowerPoint Presentation</vt:lpstr>
      <vt:lpstr>Multimode – Step index</vt:lpstr>
      <vt:lpstr>PowerPoint Presentation</vt:lpstr>
      <vt:lpstr>Multimode – Graded Index </vt:lpstr>
      <vt:lpstr>PowerPoint Presentation</vt:lpstr>
      <vt:lpstr>Single-Mode</vt:lpstr>
      <vt:lpstr>PowerPoint Presentation</vt:lpstr>
      <vt:lpstr>PowerPoint Presentation</vt:lpstr>
      <vt:lpstr>Cable Composition </vt:lpstr>
      <vt:lpstr>PowerPoint Presentation</vt:lpstr>
      <vt:lpstr>Fiber-optic cable connectors</vt:lpstr>
      <vt:lpstr>PowerPoint Presentation</vt:lpstr>
      <vt:lpstr>PowerPoint Presentation</vt:lpstr>
      <vt:lpstr>Applications </vt:lpstr>
      <vt:lpstr>Advantages of Optical Fiber </vt:lpstr>
      <vt:lpstr>Advantages of Optical Fiber </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Radio Vs Micro Waves</vt:lpstr>
      <vt:lpstr> RADIO WAVES</vt:lpstr>
      <vt:lpstr>PowerPoint Presentation</vt:lpstr>
      <vt:lpstr>Applications </vt:lpstr>
      <vt:lpstr>PowerPoint Presentation</vt:lpstr>
      <vt:lpstr>PowerPoint Presentation</vt:lpstr>
      <vt:lpstr>Unidirectional Antenna </vt:lpstr>
      <vt:lpstr>Horn antenna</vt:lpstr>
      <vt:lpstr>PowerPoint Presentation</vt:lpstr>
      <vt:lpstr>Applications </vt:lpstr>
      <vt:lpstr>Wireless Channels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18CSS202J- COMPUTER COMMUNICATION</dc:title>
  <dc:creator>Admin</dc:creator>
  <cp:lastModifiedBy>Unknown User</cp:lastModifiedBy>
  <cp:revision>223</cp:revision>
  <dcterms:created xsi:type="dcterms:W3CDTF">2019-12-17T04:15:46Z</dcterms:created>
  <dcterms:modified xsi:type="dcterms:W3CDTF">2022-05-16T16:13:24Z</dcterms:modified>
</cp:coreProperties>
</file>